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8" r:id="rId9"/>
    <p:sldId id="269" r:id="rId10"/>
    <p:sldId id="265" r:id="rId11"/>
    <p:sldId id="266" r:id="rId12"/>
    <p:sldId id="267" r:id="rId13"/>
  </p:sldIdLst>
  <p:sldSz cx="14630400" cy="8229600"/>
  <p:notesSz cx="8229600" cy="14630400"/>
  <p:embeddedFontLst>
    <p:embeddedFont>
      <p:font typeface="Calibri" panose="020F0502020204030204" pitchFamily="34" charset="0"/>
      <p:regular r:id="rId15"/>
      <p:bold r:id="rId16"/>
      <p:italic r:id="rId17"/>
      <p:boldItalic r:id="rId18"/>
    </p:embeddedFont>
    <p:embeddedFont>
      <p:font typeface="Outfit Extra Bold" panose="020B0604020202020204" charset="0"/>
      <p:regular r:id="rId19"/>
    </p:embeddedFont>
    <p:embeddedFont>
      <p:font typeface="Arimo"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FBFB"/>
    <a:srgbClr val="E9E6FA"/>
    <a:srgbClr val="231971"/>
    <a:srgbClr val="EEEEF3"/>
    <a:srgbClr val="EEEEF4"/>
    <a:srgbClr val="F8F7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792" y="2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33903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2620579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5698867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07500"/>
            <a:ext cx="7556421" cy="1956435"/>
          </a:xfrm>
          <a:prstGeom prst="rect">
            <a:avLst/>
          </a:prstGeom>
          <a:noFill/>
          <a:ln/>
        </p:spPr>
        <p:txBody>
          <a:bodyPr wrap="square" lIns="0" tIns="0" rIns="0" bIns="0" rtlCol="0" anchor="t"/>
          <a:lstStyle/>
          <a:p>
            <a:pPr marL="0" indent="0">
              <a:lnSpc>
                <a:spcPts val="7700"/>
              </a:lnSpc>
              <a:buNone/>
            </a:pPr>
            <a:r>
              <a:rPr lang="en-US" sz="6150" b="1" dirty="0">
                <a:solidFill>
                  <a:srgbClr val="231971"/>
                </a:solidFill>
                <a:latin typeface="Arial" panose="020B0604020202020204" pitchFamily="34" charset="0"/>
                <a:ea typeface="Outfit Extra Bold" pitchFamily="34" charset="-122"/>
                <a:cs typeface="Arial" panose="020B0604020202020204" pitchFamily="34" charset="0"/>
              </a:rPr>
              <a:t>Colorectal Cancer &amp; Health Informatics</a:t>
            </a:r>
            <a:endParaRPr lang="en-US" sz="6150" dirty="0">
              <a:latin typeface="Arial" panose="020B0604020202020204" pitchFamily="34" charset="0"/>
              <a:cs typeface="Arial" panose="020B0604020202020204" pitchFamily="34" charset="0"/>
            </a:endParaRPr>
          </a:p>
        </p:txBody>
      </p:sp>
      <p:sp>
        <p:nvSpPr>
          <p:cNvPr id="4" name="Text 1"/>
          <p:cNvSpPr/>
          <p:nvPr/>
        </p:nvSpPr>
        <p:spPr>
          <a:xfrm>
            <a:off x="6280190" y="3804097"/>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2A2742"/>
                </a:solidFill>
                <a:latin typeface="Arimo" pitchFamily="34" charset="0"/>
                <a:ea typeface="Arimo" pitchFamily="34" charset="-122"/>
                <a:cs typeface="Arimo" pitchFamily="34" charset="-120"/>
              </a:rPr>
              <a:t>This data-driven study integrates health informatics principles to address colorectal cancer screening disparities and improve prevention strategies. </a:t>
            </a:r>
            <a:endParaRPr lang="en-US" sz="1750" dirty="0"/>
          </a:p>
        </p:txBody>
      </p:sp>
      <p:sp>
        <p:nvSpPr>
          <p:cNvPr id="6" name="Text 3"/>
          <p:cNvSpPr/>
          <p:nvPr/>
        </p:nvSpPr>
        <p:spPr>
          <a:xfrm>
            <a:off x="6372318" y="5309593"/>
            <a:ext cx="3195021" cy="2171861"/>
          </a:xfrm>
          <a:prstGeom prst="rect">
            <a:avLst/>
          </a:prstGeom>
          <a:noFill/>
          <a:ln/>
        </p:spPr>
        <p:txBody>
          <a:bodyPr wrap="none" lIns="0" tIns="0" rIns="0" bIns="0" rtlCol="0" anchor="t"/>
          <a:lstStyle/>
          <a:p>
            <a:pPr>
              <a:lnSpc>
                <a:spcPts val="2850"/>
              </a:lnSpc>
            </a:pPr>
            <a:r>
              <a:rPr lang="en-US" b="1" dirty="0" smtClean="0">
                <a:solidFill>
                  <a:srgbClr val="2A2742"/>
                </a:solidFill>
                <a:latin typeface="Arimo" pitchFamily="34" charset="0"/>
                <a:ea typeface="Arimo" pitchFamily="34" charset="-122"/>
                <a:cs typeface="Arimo" pitchFamily="34" charset="-120"/>
              </a:rPr>
              <a:t>By:</a:t>
            </a:r>
          </a:p>
          <a:p>
            <a:pPr>
              <a:lnSpc>
                <a:spcPts val="2850"/>
              </a:lnSpc>
            </a:pPr>
            <a:r>
              <a:rPr lang="en-US" b="1" dirty="0" err="1" smtClean="0">
                <a:solidFill>
                  <a:srgbClr val="2A2742"/>
                </a:solidFill>
                <a:latin typeface="Arimo" pitchFamily="34" charset="0"/>
                <a:ea typeface="Arimo" pitchFamily="34" charset="-122"/>
                <a:cs typeface="Arimo" pitchFamily="34" charset="-120"/>
              </a:rPr>
              <a:t>Preet</a:t>
            </a:r>
            <a:r>
              <a:rPr lang="en-US" b="1" dirty="0" smtClean="0">
                <a:solidFill>
                  <a:srgbClr val="2A2742"/>
                </a:solidFill>
                <a:latin typeface="Arimo" pitchFamily="34" charset="0"/>
                <a:ea typeface="Arimo" pitchFamily="34" charset="-122"/>
                <a:cs typeface="Arimo" pitchFamily="34" charset="-120"/>
              </a:rPr>
              <a:t> Patel</a:t>
            </a:r>
          </a:p>
          <a:p>
            <a:pPr>
              <a:lnSpc>
                <a:spcPts val="2850"/>
              </a:lnSpc>
            </a:pPr>
            <a:r>
              <a:rPr lang="en-US" b="1" dirty="0" smtClean="0">
                <a:solidFill>
                  <a:srgbClr val="2A2742"/>
                </a:solidFill>
                <a:latin typeface="Arimo" pitchFamily="34" charset="0"/>
                <a:ea typeface="Arimo" pitchFamily="34" charset="-122"/>
                <a:cs typeface="Arimo" pitchFamily="34" charset="-120"/>
              </a:rPr>
              <a:t>Yachi Patel</a:t>
            </a:r>
          </a:p>
          <a:p>
            <a:pPr>
              <a:lnSpc>
                <a:spcPts val="2850"/>
              </a:lnSpc>
            </a:pPr>
            <a:r>
              <a:rPr lang="en-US" b="1" dirty="0" smtClean="0">
                <a:solidFill>
                  <a:srgbClr val="2A2742"/>
                </a:solidFill>
                <a:latin typeface="Arimo" pitchFamily="34" charset="0"/>
                <a:ea typeface="Arimo" pitchFamily="34" charset="-122"/>
                <a:cs typeface="Arimo" pitchFamily="34" charset="-120"/>
              </a:rPr>
              <a:t>Sanika Bishnoi</a:t>
            </a:r>
          </a:p>
          <a:p>
            <a:pPr>
              <a:lnSpc>
                <a:spcPts val="2850"/>
              </a:lnSpc>
            </a:pPr>
            <a:r>
              <a:rPr lang="en-US" b="1" dirty="0" err="1" smtClean="0">
                <a:solidFill>
                  <a:srgbClr val="2A2742"/>
                </a:solidFill>
                <a:latin typeface="Arimo" pitchFamily="34" charset="0"/>
                <a:ea typeface="Arimo" pitchFamily="34" charset="-122"/>
                <a:cs typeface="Arimo" pitchFamily="34" charset="-120"/>
              </a:rPr>
              <a:t>Rutvik</a:t>
            </a:r>
            <a:r>
              <a:rPr lang="en-US" b="1" dirty="0" smtClean="0">
                <a:solidFill>
                  <a:srgbClr val="2A2742"/>
                </a:solidFill>
                <a:latin typeface="Arimo" pitchFamily="34" charset="0"/>
                <a:ea typeface="Arimo" pitchFamily="34" charset="-122"/>
                <a:cs typeface="Arimo" pitchFamily="34" charset="-120"/>
              </a:rPr>
              <a:t> </a:t>
            </a:r>
            <a:r>
              <a:rPr lang="en-US" b="1" dirty="0" err="1" smtClean="0">
                <a:solidFill>
                  <a:srgbClr val="2A2742"/>
                </a:solidFill>
                <a:latin typeface="Arimo" pitchFamily="34" charset="0"/>
                <a:ea typeface="Arimo" pitchFamily="34" charset="-122"/>
                <a:cs typeface="Arimo" pitchFamily="34" charset="-120"/>
              </a:rPr>
              <a:t>Deshmukh</a:t>
            </a:r>
            <a:endParaRPr lang="en-US" b="1" dirty="0" smtClean="0">
              <a:solidFill>
                <a:srgbClr val="2A2742"/>
              </a:solidFill>
              <a:latin typeface="Arimo" pitchFamily="34" charset="0"/>
              <a:ea typeface="Arimo" pitchFamily="34" charset="-122"/>
              <a:cs typeface="Arimo" pitchFamily="34" charset="-120"/>
            </a:endParaRPr>
          </a:p>
          <a:p>
            <a:pPr>
              <a:lnSpc>
                <a:spcPts val="2850"/>
              </a:lnSpc>
            </a:pPr>
            <a:r>
              <a:rPr lang="en-US" b="1" dirty="0" err="1" smtClean="0">
                <a:solidFill>
                  <a:srgbClr val="2A2742"/>
                </a:solidFill>
                <a:latin typeface="Arimo" pitchFamily="34" charset="0"/>
                <a:ea typeface="Arimo" pitchFamily="34" charset="-122"/>
                <a:cs typeface="Arimo" pitchFamily="34" charset="-120"/>
              </a:rPr>
              <a:t>Ramya</a:t>
            </a:r>
            <a:r>
              <a:rPr lang="en-US" b="1" dirty="0" smtClean="0">
                <a:solidFill>
                  <a:srgbClr val="2A2742"/>
                </a:solidFill>
                <a:latin typeface="Arimo" pitchFamily="34" charset="0"/>
                <a:ea typeface="Arimo" pitchFamily="34" charset="-122"/>
                <a:cs typeface="Arimo" pitchFamily="34" charset="-120"/>
              </a:rPr>
              <a:t> </a:t>
            </a:r>
            <a:r>
              <a:rPr lang="en-US" b="1" dirty="0" err="1" smtClean="0">
                <a:solidFill>
                  <a:srgbClr val="2A2742"/>
                </a:solidFill>
                <a:latin typeface="Arimo" pitchFamily="34" charset="0"/>
                <a:ea typeface="Arimo" pitchFamily="34" charset="-122"/>
                <a:cs typeface="Arimo" pitchFamily="34" charset="-120"/>
              </a:rPr>
              <a:t>Jyotsna</a:t>
            </a:r>
            <a:r>
              <a:rPr lang="en-US" b="1" dirty="0" smtClean="0">
                <a:solidFill>
                  <a:srgbClr val="2A2742"/>
                </a:solidFill>
                <a:latin typeface="Arimo" pitchFamily="34" charset="0"/>
                <a:ea typeface="Arimo" pitchFamily="34" charset="-122"/>
                <a:cs typeface="Arimo" pitchFamily="34" charset="-120"/>
              </a:rPr>
              <a:t> </a:t>
            </a:r>
            <a:r>
              <a:rPr lang="en-US" b="1" dirty="0" err="1" smtClean="0">
                <a:solidFill>
                  <a:srgbClr val="2A2742"/>
                </a:solidFill>
                <a:latin typeface="Arimo" pitchFamily="34" charset="0"/>
                <a:ea typeface="Arimo" pitchFamily="34" charset="-122"/>
                <a:cs typeface="Arimo" pitchFamily="34" charset="-120"/>
              </a:rPr>
              <a:t>Neelakantrao</a:t>
            </a:r>
            <a:r>
              <a:rPr lang="en-US" b="1" dirty="0" smtClean="0">
                <a:solidFill>
                  <a:srgbClr val="2A2742"/>
                </a:solidFill>
                <a:latin typeface="Arimo" pitchFamily="34" charset="0"/>
                <a:ea typeface="Arimo" pitchFamily="34" charset="-122"/>
                <a:cs typeface="Arimo" pitchFamily="34" charset="-120"/>
              </a:rPr>
              <a:t> </a:t>
            </a:r>
            <a:endParaRPr lang="en-US" dirty="0"/>
          </a:p>
        </p:txBody>
      </p:sp>
      <p:sp>
        <p:nvSpPr>
          <p:cNvPr id="7" name="Rectangle 6"/>
          <p:cNvSpPr/>
          <p:nvPr/>
        </p:nvSpPr>
        <p:spPr>
          <a:xfrm>
            <a:off x="12770427" y="7782791"/>
            <a:ext cx="1776846" cy="353291"/>
          </a:xfrm>
          <a:prstGeom prst="rect">
            <a:avLst/>
          </a:prstGeom>
          <a:solidFill>
            <a:srgbClr val="EEE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1575"/>
            <a:ext cx="14630400" cy="8229600"/>
          </a:xfrm>
          <a:prstGeom prst="rect">
            <a:avLst/>
          </a:prstGeom>
          <a:solidFill>
            <a:srgbClr val="FAFAFA">
              <a:alpha val="85000"/>
            </a:srgbClr>
          </a:solidFill>
          <a:ln/>
        </p:spPr>
      </p:sp>
      <p:sp>
        <p:nvSpPr>
          <p:cNvPr id="4" name="Text 1"/>
          <p:cNvSpPr/>
          <p:nvPr/>
        </p:nvSpPr>
        <p:spPr>
          <a:xfrm>
            <a:off x="793790" y="855285"/>
            <a:ext cx="8619530" cy="708779"/>
          </a:xfrm>
          <a:prstGeom prst="rect">
            <a:avLst/>
          </a:prstGeom>
          <a:noFill/>
          <a:ln/>
        </p:spPr>
        <p:txBody>
          <a:bodyPr wrap="none" lIns="0" tIns="0" rIns="0" bIns="0" rtlCol="0" anchor="t"/>
          <a:lstStyle/>
          <a:p>
            <a:pPr>
              <a:lnSpc>
                <a:spcPts val="5550"/>
              </a:lnSpc>
            </a:pPr>
            <a:r>
              <a:rPr lang="en-US" sz="4450" b="1" dirty="0" smtClean="0">
                <a:solidFill>
                  <a:srgbClr val="231971"/>
                </a:solidFill>
                <a:latin typeface="Arial" panose="020B0604020202020204" pitchFamily="34" charset="0"/>
                <a:ea typeface="Outfit Extra Bold" pitchFamily="34" charset="-122"/>
                <a:cs typeface="Arial" panose="020B0604020202020204" pitchFamily="34" charset="0"/>
              </a:rPr>
              <a:t>Implications of Results &amp; Discussion</a:t>
            </a:r>
            <a:endParaRPr lang="en-US" sz="4450" dirty="0">
              <a:latin typeface="Arial" panose="020B0604020202020204" pitchFamily="34" charset="0"/>
              <a:cs typeface="Arial" panose="020B0604020202020204" pitchFamily="34" charset="0"/>
            </a:endParaRPr>
          </a:p>
        </p:txBody>
      </p:sp>
      <p:sp>
        <p:nvSpPr>
          <p:cNvPr id="5" name="Shape 2"/>
          <p:cNvSpPr/>
          <p:nvPr/>
        </p:nvSpPr>
        <p:spPr>
          <a:xfrm>
            <a:off x="793790" y="2450987"/>
            <a:ext cx="510302" cy="510302"/>
          </a:xfrm>
          <a:prstGeom prst="roundRect">
            <a:avLst>
              <a:gd name="adj" fmla="val 18669"/>
            </a:avLst>
          </a:prstGeom>
          <a:solidFill>
            <a:srgbClr val="E9E6FA"/>
          </a:solidFill>
          <a:ln w="7620">
            <a:solidFill>
              <a:srgbClr val="BDB8DF"/>
            </a:solidFill>
            <a:prstDash val="solid"/>
          </a:ln>
        </p:spPr>
      </p:sp>
      <p:sp>
        <p:nvSpPr>
          <p:cNvPr id="6" name="Text 3"/>
          <p:cNvSpPr/>
          <p:nvPr/>
        </p:nvSpPr>
        <p:spPr>
          <a:xfrm>
            <a:off x="982504" y="2535998"/>
            <a:ext cx="132755"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1</a:t>
            </a:r>
            <a:endParaRPr lang="en-US" sz="2650" dirty="0"/>
          </a:p>
        </p:txBody>
      </p:sp>
      <p:sp>
        <p:nvSpPr>
          <p:cNvPr id="7" name="Text 4"/>
          <p:cNvSpPr/>
          <p:nvPr/>
        </p:nvSpPr>
        <p:spPr>
          <a:xfrm>
            <a:off x="1530906" y="2450987"/>
            <a:ext cx="3048595" cy="354330"/>
          </a:xfrm>
          <a:prstGeom prst="rect">
            <a:avLst/>
          </a:prstGeom>
          <a:noFill/>
          <a:ln/>
        </p:spPr>
        <p:txBody>
          <a:bodyPr wrap="none" lIns="0" tIns="0" rIns="0" bIns="0" rtlCol="0" anchor="t"/>
          <a:lstStyle/>
          <a:p>
            <a:pPr>
              <a:lnSpc>
                <a:spcPts val="2750"/>
              </a:lnSpc>
            </a:pPr>
            <a:r>
              <a:rPr lang="en-US" sz="2200" b="1" dirty="0" smtClean="0">
                <a:solidFill>
                  <a:srgbClr val="2A2742"/>
                </a:solidFill>
                <a:latin typeface="Arial" panose="020B0604020202020204" pitchFamily="34" charset="0"/>
                <a:ea typeface="Outfit Extra Bold" pitchFamily="34" charset="-122"/>
                <a:cs typeface="Arial" panose="020B0604020202020204" pitchFamily="34" charset="0"/>
              </a:rPr>
              <a:t>Addressing Behavioral </a:t>
            </a:r>
          </a:p>
          <a:p>
            <a:pPr>
              <a:lnSpc>
                <a:spcPts val="2750"/>
              </a:lnSpc>
            </a:pPr>
            <a:r>
              <a:rPr lang="en-US" sz="2200" b="1" dirty="0" smtClean="0">
                <a:solidFill>
                  <a:srgbClr val="2A2742"/>
                </a:solidFill>
                <a:latin typeface="Arial" panose="020B0604020202020204" pitchFamily="34" charset="0"/>
                <a:ea typeface="Outfit Extra Bold" pitchFamily="34" charset="-122"/>
                <a:cs typeface="Arial" panose="020B0604020202020204" pitchFamily="34" charset="0"/>
              </a:rPr>
              <a:t>Barriers</a:t>
            </a:r>
            <a:endParaRPr lang="en-US" sz="2200" dirty="0">
              <a:latin typeface="Arial" panose="020B0604020202020204" pitchFamily="34" charset="0"/>
              <a:cs typeface="Arial" panose="020B0604020202020204" pitchFamily="34" charset="0"/>
            </a:endParaRPr>
          </a:p>
        </p:txBody>
      </p:sp>
      <p:sp>
        <p:nvSpPr>
          <p:cNvPr id="8" name="Text 5"/>
          <p:cNvSpPr/>
          <p:nvPr/>
        </p:nvSpPr>
        <p:spPr>
          <a:xfrm>
            <a:off x="1530906" y="3159616"/>
            <a:ext cx="3459242" cy="3490565"/>
          </a:xfrm>
          <a:prstGeom prst="rect">
            <a:avLst/>
          </a:prstGeom>
          <a:noFill/>
          <a:ln/>
        </p:spPr>
        <p:txBody>
          <a:bodyPr wrap="square" lIns="0" tIns="0" rIns="0" bIns="0" rtlCol="0" anchor="t"/>
          <a:lstStyle/>
          <a:p>
            <a:pPr>
              <a:lnSpc>
                <a:spcPts val="2850"/>
              </a:lnSpc>
            </a:pPr>
            <a:r>
              <a:rPr lang="en-US" sz="1750" dirty="0">
                <a:solidFill>
                  <a:srgbClr val="2A2742"/>
                </a:solidFill>
                <a:latin typeface="Arimo" pitchFamily="34" charset="0"/>
                <a:ea typeface="Arimo" pitchFamily="34" charset="-122"/>
                <a:cs typeface="Arimo" pitchFamily="34" charset="-120"/>
              </a:rPr>
              <a:t>Results highlight significant lifestyle factors (e.g., smoking, lack of exercise) associated with low screening awareness. Personalized health interventions, such as wearable fitness trackers or smoking cessation programs, can effectively address these barriers.</a:t>
            </a:r>
            <a:endParaRPr lang="en-US" sz="1750" dirty="0" smtClean="0">
              <a:solidFill>
                <a:srgbClr val="2A2742"/>
              </a:solidFill>
              <a:latin typeface="Arimo" pitchFamily="34" charset="0"/>
              <a:ea typeface="Arimo" pitchFamily="34" charset="-122"/>
              <a:cs typeface="Arimo" pitchFamily="34" charset="-120"/>
            </a:endParaRPr>
          </a:p>
        </p:txBody>
      </p:sp>
      <p:sp>
        <p:nvSpPr>
          <p:cNvPr id="9" name="Shape 6"/>
          <p:cNvSpPr/>
          <p:nvPr/>
        </p:nvSpPr>
        <p:spPr>
          <a:xfrm>
            <a:off x="5216962" y="2450987"/>
            <a:ext cx="510302" cy="510302"/>
          </a:xfrm>
          <a:prstGeom prst="roundRect">
            <a:avLst>
              <a:gd name="adj" fmla="val 18669"/>
            </a:avLst>
          </a:prstGeom>
          <a:solidFill>
            <a:srgbClr val="E9E6FA"/>
          </a:solidFill>
          <a:ln w="7620">
            <a:solidFill>
              <a:srgbClr val="BDB8DF"/>
            </a:solidFill>
            <a:prstDash val="solid"/>
          </a:ln>
        </p:spPr>
      </p:sp>
      <p:sp>
        <p:nvSpPr>
          <p:cNvPr id="10" name="Text 7"/>
          <p:cNvSpPr/>
          <p:nvPr/>
        </p:nvSpPr>
        <p:spPr>
          <a:xfrm>
            <a:off x="5374124" y="2535998"/>
            <a:ext cx="195977"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2</a:t>
            </a:r>
            <a:endParaRPr lang="en-US" sz="2650" dirty="0"/>
          </a:p>
        </p:txBody>
      </p:sp>
      <p:sp>
        <p:nvSpPr>
          <p:cNvPr id="11" name="Text 8"/>
          <p:cNvSpPr/>
          <p:nvPr/>
        </p:nvSpPr>
        <p:spPr>
          <a:xfrm>
            <a:off x="5954078" y="2450987"/>
            <a:ext cx="3078242" cy="354330"/>
          </a:xfrm>
          <a:prstGeom prst="rect">
            <a:avLst/>
          </a:prstGeom>
          <a:noFill/>
          <a:ln/>
        </p:spPr>
        <p:txBody>
          <a:bodyPr wrap="none" lIns="0" tIns="0" rIns="0" bIns="0" rtlCol="0" anchor="t"/>
          <a:lstStyle/>
          <a:p>
            <a:pPr marL="0" indent="0">
              <a:lnSpc>
                <a:spcPts val="2750"/>
              </a:lnSpc>
              <a:buNone/>
            </a:pPr>
            <a:endParaRPr lang="en-US" sz="2200" dirty="0">
              <a:latin typeface="Arial" panose="020B0604020202020204" pitchFamily="34" charset="0"/>
              <a:cs typeface="Arial" panose="020B0604020202020204" pitchFamily="34" charset="0"/>
            </a:endParaRPr>
          </a:p>
        </p:txBody>
      </p:sp>
      <p:sp>
        <p:nvSpPr>
          <p:cNvPr id="12" name="Text 9"/>
          <p:cNvSpPr/>
          <p:nvPr/>
        </p:nvSpPr>
        <p:spPr>
          <a:xfrm>
            <a:off x="5954078" y="2941406"/>
            <a:ext cx="3459242" cy="1088708"/>
          </a:xfrm>
          <a:prstGeom prst="rect">
            <a:avLst/>
          </a:prstGeom>
          <a:noFill/>
          <a:ln/>
        </p:spPr>
        <p:txBody>
          <a:bodyPr wrap="square" lIns="0" tIns="0" rIns="0" bIns="0" rtlCol="0" anchor="t"/>
          <a:lstStyle/>
          <a:p>
            <a:pPr marL="0" indent="0">
              <a:lnSpc>
                <a:spcPts val="2850"/>
              </a:lnSpc>
              <a:buNone/>
            </a:pPr>
            <a:endParaRPr lang="en-US" sz="1750" dirty="0"/>
          </a:p>
        </p:txBody>
      </p:sp>
      <p:sp>
        <p:nvSpPr>
          <p:cNvPr id="13" name="Shape 10"/>
          <p:cNvSpPr/>
          <p:nvPr/>
        </p:nvSpPr>
        <p:spPr>
          <a:xfrm>
            <a:off x="9640133" y="2450987"/>
            <a:ext cx="510302" cy="510302"/>
          </a:xfrm>
          <a:prstGeom prst="roundRect">
            <a:avLst>
              <a:gd name="adj" fmla="val 18669"/>
            </a:avLst>
          </a:prstGeom>
          <a:solidFill>
            <a:srgbClr val="E9E6FA"/>
          </a:solidFill>
          <a:ln w="7620">
            <a:solidFill>
              <a:srgbClr val="BDB8DF"/>
            </a:solidFill>
            <a:prstDash val="solid"/>
          </a:ln>
        </p:spPr>
      </p:sp>
      <p:sp>
        <p:nvSpPr>
          <p:cNvPr id="14" name="Text 11"/>
          <p:cNvSpPr/>
          <p:nvPr/>
        </p:nvSpPr>
        <p:spPr>
          <a:xfrm>
            <a:off x="9798487" y="2535998"/>
            <a:ext cx="193596" cy="340281"/>
          </a:xfrm>
          <a:prstGeom prst="rect">
            <a:avLst/>
          </a:prstGeom>
          <a:noFill/>
          <a:ln/>
        </p:spPr>
        <p:txBody>
          <a:bodyPr wrap="none" lIns="0" tIns="0" rIns="0" bIns="0" rtlCol="0" anchor="t"/>
          <a:lstStyle/>
          <a:p>
            <a:pPr marL="0" indent="0" algn="ctr">
              <a:lnSpc>
                <a:spcPts val="2650"/>
              </a:lnSpc>
              <a:buNone/>
            </a:pPr>
            <a:r>
              <a:rPr lang="en-US" sz="2650" b="1" dirty="0">
                <a:solidFill>
                  <a:srgbClr val="2A2742"/>
                </a:solidFill>
                <a:latin typeface="Outfit Extra Bold" pitchFamily="34" charset="0"/>
                <a:ea typeface="Outfit Extra Bold" pitchFamily="34" charset="-122"/>
                <a:cs typeface="Outfit Extra Bold" pitchFamily="34" charset="-120"/>
              </a:rPr>
              <a:t>3</a:t>
            </a:r>
            <a:endParaRPr lang="en-US" sz="2650" dirty="0"/>
          </a:p>
        </p:txBody>
      </p:sp>
      <p:sp>
        <p:nvSpPr>
          <p:cNvPr id="15" name="Text 12"/>
          <p:cNvSpPr/>
          <p:nvPr/>
        </p:nvSpPr>
        <p:spPr>
          <a:xfrm>
            <a:off x="10377249" y="2450987"/>
            <a:ext cx="2835235" cy="354330"/>
          </a:xfrm>
          <a:prstGeom prst="rect">
            <a:avLst/>
          </a:prstGeom>
          <a:noFill/>
          <a:ln/>
        </p:spPr>
        <p:txBody>
          <a:bodyPr wrap="none" lIns="0" tIns="0" rIns="0" bIns="0" rtlCol="0" anchor="t"/>
          <a:lstStyle/>
          <a:p>
            <a:pPr marL="0" indent="0">
              <a:lnSpc>
                <a:spcPts val="2750"/>
              </a:lnSpc>
              <a:buNone/>
            </a:pPr>
            <a:endParaRPr lang="en-US" sz="2200" dirty="0">
              <a:latin typeface="Arial" panose="020B0604020202020204" pitchFamily="34" charset="0"/>
              <a:cs typeface="Arial" panose="020B0604020202020204" pitchFamily="34" charset="0"/>
            </a:endParaRPr>
          </a:p>
        </p:txBody>
      </p:sp>
      <p:sp>
        <p:nvSpPr>
          <p:cNvPr id="16" name="Text 13"/>
          <p:cNvSpPr/>
          <p:nvPr/>
        </p:nvSpPr>
        <p:spPr>
          <a:xfrm>
            <a:off x="10377249" y="2941406"/>
            <a:ext cx="3459242" cy="1088708"/>
          </a:xfrm>
          <a:prstGeom prst="rect">
            <a:avLst/>
          </a:prstGeom>
          <a:noFill/>
          <a:ln/>
        </p:spPr>
        <p:txBody>
          <a:bodyPr wrap="square" lIns="0" tIns="0" rIns="0" bIns="0" rtlCol="0" anchor="t"/>
          <a:lstStyle/>
          <a:p>
            <a:pPr marL="0" indent="0">
              <a:lnSpc>
                <a:spcPts val="2850"/>
              </a:lnSpc>
              <a:buNone/>
            </a:pPr>
            <a:endParaRPr lang="en-US" sz="1750" dirty="0"/>
          </a:p>
        </p:txBody>
      </p:sp>
      <p:sp>
        <p:nvSpPr>
          <p:cNvPr id="18" name="Text 15"/>
          <p:cNvSpPr/>
          <p:nvPr/>
        </p:nvSpPr>
        <p:spPr>
          <a:xfrm>
            <a:off x="944642" y="4959991"/>
            <a:ext cx="208598" cy="340281"/>
          </a:xfrm>
          <a:prstGeom prst="rect">
            <a:avLst/>
          </a:prstGeom>
          <a:noFill/>
          <a:ln/>
        </p:spPr>
        <p:txBody>
          <a:bodyPr wrap="none" lIns="0" tIns="0" rIns="0" bIns="0" rtlCol="0" anchor="t"/>
          <a:lstStyle/>
          <a:p>
            <a:pPr marL="0" indent="0" algn="ctr">
              <a:lnSpc>
                <a:spcPts val="2650"/>
              </a:lnSpc>
              <a:buNone/>
            </a:pPr>
            <a:endParaRPr lang="en-US" sz="2650" dirty="0"/>
          </a:p>
        </p:txBody>
      </p:sp>
      <p:sp>
        <p:nvSpPr>
          <p:cNvPr id="19" name="Text 16"/>
          <p:cNvSpPr/>
          <p:nvPr/>
        </p:nvSpPr>
        <p:spPr>
          <a:xfrm>
            <a:off x="1530906" y="4874981"/>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20" name="Text 17"/>
          <p:cNvSpPr/>
          <p:nvPr/>
        </p:nvSpPr>
        <p:spPr>
          <a:xfrm>
            <a:off x="1530906" y="5365399"/>
            <a:ext cx="3459242"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23" name="Text 20"/>
          <p:cNvSpPr/>
          <p:nvPr/>
        </p:nvSpPr>
        <p:spPr>
          <a:xfrm>
            <a:off x="5954078" y="4874981"/>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24" name="Text 21"/>
          <p:cNvSpPr/>
          <p:nvPr/>
        </p:nvSpPr>
        <p:spPr>
          <a:xfrm>
            <a:off x="5954078" y="5365399"/>
            <a:ext cx="3459242"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27" name="Text 24"/>
          <p:cNvSpPr/>
          <p:nvPr/>
        </p:nvSpPr>
        <p:spPr>
          <a:xfrm>
            <a:off x="10377249" y="4874981"/>
            <a:ext cx="2835235" cy="354330"/>
          </a:xfrm>
          <a:prstGeom prst="rect">
            <a:avLst/>
          </a:prstGeom>
          <a:noFill/>
          <a:ln/>
        </p:spPr>
        <p:txBody>
          <a:bodyPr wrap="none" lIns="0" tIns="0" rIns="0" bIns="0" rtlCol="0" anchor="t"/>
          <a:lstStyle/>
          <a:p>
            <a:pPr marL="0" indent="0">
              <a:lnSpc>
                <a:spcPts val="2750"/>
              </a:lnSpc>
              <a:buNone/>
            </a:pPr>
            <a:endParaRPr lang="en-US" sz="2200" dirty="0"/>
          </a:p>
        </p:txBody>
      </p:sp>
      <p:sp>
        <p:nvSpPr>
          <p:cNvPr id="28" name="Text 25"/>
          <p:cNvSpPr/>
          <p:nvPr/>
        </p:nvSpPr>
        <p:spPr>
          <a:xfrm>
            <a:off x="10377249" y="6042541"/>
            <a:ext cx="3459242"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30" name="Text 5"/>
          <p:cNvSpPr/>
          <p:nvPr/>
        </p:nvSpPr>
        <p:spPr>
          <a:xfrm>
            <a:off x="5869067" y="3162721"/>
            <a:ext cx="3459242" cy="3490565"/>
          </a:xfrm>
          <a:prstGeom prst="rect">
            <a:avLst/>
          </a:prstGeom>
          <a:noFill/>
          <a:ln/>
        </p:spPr>
        <p:txBody>
          <a:bodyPr wrap="square" lIns="0" tIns="0" rIns="0" bIns="0" rtlCol="0" anchor="t"/>
          <a:lstStyle/>
          <a:p>
            <a:pPr>
              <a:lnSpc>
                <a:spcPts val="2850"/>
              </a:lnSpc>
            </a:pPr>
            <a:r>
              <a:rPr lang="en-US" sz="1750" dirty="0">
                <a:solidFill>
                  <a:srgbClr val="2A2742"/>
                </a:solidFill>
                <a:latin typeface="Arimo" pitchFamily="34" charset="0"/>
                <a:ea typeface="Arimo" pitchFamily="34" charset="-122"/>
                <a:cs typeface="Arimo" pitchFamily="34" charset="-120"/>
              </a:rPr>
              <a:t>Unhealthy dietary habits like high processed meat and fast food consumption correlate with reduced awareness. Campaigns promoting healthy eating can be integrated into screening awareness programs.</a:t>
            </a:r>
            <a:endParaRPr lang="en-US" sz="1750" dirty="0" smtClean="0">
              <a:solidFill>
                <a:srgbClr val="2A2742"/>
              </a:solidFill>
              <a:latin typeface="Arimo" pitchFamily="34" charset="0"/>
              <a:ea typeface="Arimo" pitchFamily="34" charset="-122"/>
              <a:cs typeface="Arimo" pitchFamily="34" charset="-120"/>
            </a:endParaRPr>
          </a:p>
        </p:txBody>
      </p:sp>
      <p:sp>
        <p:nvSpPr>
          <p:cNvPr id="31" name="Text 5"/>
          <p:cNvSpPr/>
          <p:nvPr/>
        </p:nvSpPr>
        <p:spPr>
          <a:xfrm>
            <a:off x="10377249" y="3159617"/>
            <a:ext cx="3459242" cy="3490565"/>
          </a:xfrm>
          <a:prstGeom prst="rect">
            <a:avLst/>
          </a:prstGeom>
          <a:noFill/>
          <a:ln/>
        </p:spPr>
        <p:txBody>
          <a:bodyPr wrap="square" lIns="0" tIns="0" rIns="0" bIns="0" rtlCol="0" anchor="t"/>
          <a:lstStyle/>
          <a:p>
            <a:pPr>
              <a:lnSpc>
                <a:spcPts val="2850"/>
              </a:lnSpc>
            </a:pPr>
            <a:r>
              <a:rPr lang="en-US" sz="1750" dirty="0">
                <a:solidFill>
                  <a:srgbClr val="2A2742"/>
                </a:solidFill>
                <a:latin typeface="Arimo" pitchFamily="34" charset="0"/>
                <a:ea typeface="Arimo" pitchFamily="34" charset="-122"/>
                <a:cs typeface="Arimo" pitchFamily="34" charset="-120"/>
              </a:rPr>
              <a:t>Tools like patient portals can deliver tailored educational content, reminders, and resources to encourage screening uptake, particularly in underserved populations.</a:t>
            </a:r>
            <a:endParaRPr lang="en-US" sz="1750" dirty="0" smtClean="0">
              <a:solidFill>
                <a:srgbClr val="2A2742"/>
              </a:solidFill>
              <a:latin typeface="Arimo" pitchFamily="34" charset="0"/>
              <a:ea typeface="Arimo" pitchFamily="34" charset="-122"/>
              <a:cs typeface="Arimo" pitchFamily="34" charset="-120"/>
            </a:endParaRPr>
          </a:p>
        </p:txBody>
      </p:sp>
      <p:sp>
        <p:nvSpPr>
          <p:cNvPr id="32" name="Text 4"/>
          <p:cNvSpPr/>
          <p:nvPr/>
        </p:nvSpPr>
        <p:spPr>
          <a:xfrm>
            <a:off x="5954078" y="2450204"/>
            <a:ext cx="3048595" cy="709411"/>
          </a:xfrm>
          <a:prstGeom prst="rect">
            <a:avLst/>
          </a:prstGeom>
          <a:noFill/>
          <a:ln/>
        </p:spPr>
        <p:txBody>
          <a:bodyPr wrap="none" lIns="0" tIns="0" rIns="0" bIns="0" rtlCol="0" anchor="t"/>
          <a:lstStyle/>
          <a:p>
            <a:pPr>
              <a:lnSpc>
                <a:spcPts val="2750"/>
              </a:lnSpc>
            </a:pPr>
            <a:r>
              <a:rPr lang="en-US" sz="2200" b="1" dirty="0">
                <a:latin typeface="Arial" panose="020B0604020202020204" pitchFamily="34" charset="0"/>
                <a:cs typeface="Arial" panose="020B0604020202020204" pitchFamily="34" charset="0"/>
              </a:rPr>
              <a:t>Dietary Influence on </a:t>
            </a:r>
            <a:endParaRPr lang="en-US" sz="2200" b="1" dirty="0" smtClean="0">
              <a:latin typeface="Arial" panose="020B0604020202020204" pitchFamily="34" charset="0"/>
              <a:cs typeface="Arial" panose="020B0604020202020204" pitchFamily="34" charset="0"/>
            </a:endParaRPr>
          </a:p>
          <a:p>
            <a:pPr>
              <a:lnSpc>
                <a:spcPts val="2750"/>
              </a:lnSpc>
            </a:pPr>
            <a:r>
              <a:rPr lang="en-US" sz="2200" b="1" dirty="0" smtClean="0">
                <a:latin typeface="Arial" panose="020B0604020202020204" pitchFamily="34" charset="0"/>
                <a:cs typeface="Arial" panose="020B0604020202020204" pitchFamily="34" charset="0"/>
              </a:rPr>
              <a:t>Screening Awareness</a:t>
            </a:r>
            <a:endParaRPr lang="en-IN" sz="2200" dirty="0" smtClean="0">
              <a:latin typeface="Arial" panose="020B0604020202020204" pitchFamily="34" charset="0"/>
              <a:cs typeface="Arial" panose="020B0604020202020204" pitchFamily="34" charset="0"/>
            </a:endParaRPr>
          </a:p>
          <a:p>
            <a:pPr>
              <a:lnSpc>
                <a:spcPts val="2750"/>
              </a:lnSpc>
            </a:pPr>
            <a:endParaRPr lang="en-US" sz="2200" dirty="0">
              <a:latin typeface="Arial" panose="020B0604020202020204" pitchFamily="34" charset="0"/>
              <a:cs typeface="Arial" panose="020B0604020202020204" pitchFamily="34" charset="0"/>
            </a:endParaRPr>
          </a:p>
        </p:txBody>
      </p:sp>
      <p:sp>
        <p:nvSpPr>
          <p:cNvPr id="33" name="Text 4"/>
          <p:cNvSpPr/>
          <p:nvPr/>
        </p:nvSpPr>
        <p:spPr>
          <a:xfrm>
            <a:off x="10377749" y="2453529"/>
            <a:ext cx="2918517" cy="706085"/>
          </a:xfrm>
          <a:prstGeom prst="rect">
            <a:avLst/>
          </a:prstGeom>
          <a:noFill/>
          <a:ln/>
        </p:spPr>
        <p:txBody>
          <a:bodyPr wrap="none" lIns="0" tIns="0" rIns="0" bIns="0" rtlCol="0" anchor="t"/>
          <a:lstStyle/>
          <a:p>
            <a:pPr>
              <a:lnSpc>
                <a:spcPts val="2750"/>
              </a:lnSpc>
            </a:pPr>
            <a:r>
              <a:rPr lang="en-US" sz="2200" b="1" dirty="0">
                <a:latin typeface="Arial" panose="020B0604020202020204" pitchFamily="34" charset="0"/>
                <a:cs typeface="Arial" panose="020B0604020202020204" pitchFamily="34" charset="0"/>
              </a:rPr>
              <a:t>Leveraging Health </a:t>
            </a:r>
            <a:endParaRPr lang="en-US" sz="2200" b="1" dirty="0" smtClean="0">
              <a:latin typeface="Arial" panose="020B0604020202020204" pitchFamily="34" charset="0"/>
              <a:cs typeface="Arial" panose="020B0604020202020204" pitchFamily="34" charset="0"/>
            </a:endParaRPr>
          </a:p>
          <a:p>
            <a:pPr>
              <a:lnSpc>
                <a:spcPts val="2750"/>
              </a:lnSpc>
            </a:pPr>
            <a:r>
              <a:rPr lang="en-US" sz="2200" b="1" dirty="0" smtClean="0">
                <a:latin typeface="Arial" panose="020B0604020202020204" pitchFamily="34" charset="0"/>
                <a:cs typeface="Arial" panose="020B0604020202020204" pitchFamily="34" charset="0"/>
              </a:rPr>
              <a:t>Informatics</a:t>
            </a:r>
            <a:r>
              <a:rPr lang="en-US" sz="2200" b="1" dirty="0">
                <a:latin typeface="Arial" panose="020B0604020202020204" pitchFamily="34" charset="0"/>
                <a:cs typeface="Arial" panose="020B0604020202020204" pitchFamily="34" charset="0"/>
              </a:rPr>
              <a:t>:</a:t>
            </a:r>
            <a:endParaRPr lang="en-US" sz="2200" dirty="0">
              <a:latin typeface="Arial"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447356"/>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Arial" panose="020B0604020202020204" pitchFamily="34" charset="0"/>
                <a:ea typeface="Outfit Extra Bold" pitchFamily="34" charset="-122"/>
                <a:cs typeface="Arial" panose="020B0604020202020204" pitchFamily="34" charset="0"/>
              </a:rPr>
              <a:t>Future Directions</a:t>
            </a:r>
            <a:endParaRPr lang="en-US" sz="4450" dirty="0">
              <a:latin typeface="Arial" panose="020B0604020202020204" pitchFamily="34" charset="0"/>
              <a:cs typeface="Arial" panose="020B0604020202020204" pitchFamily="34" charset="0"/>
            </a:endParaRPr>
          </a:p>
        </p:txBody>
      </p:sp>
      <p:pic>
        <p:nvPicPr>
          <p:cNvPr id="4" name="Image 1" descr="preencoded.png"/>
          <p:cNvPicPr>
            <a:picLocks noChangeAspect="1"/>
          </p:cNvPicPr>
          <p:nvPr/>
        </p:nvPicPr>
        <p:blipFill>
          <a:blip r:embed="rId4"/>
          <a:stretch>
            <a:fillRect/>
          </a:stretch>
        </p:blipFill>
        <p:spPr>
          <a:xfrm>
            <a:off x="991218" y="4589816"/>
            <a:ext cx="566976" cy="566976"/>
          </a:xfrm>
          <a:prstGeom prst="rect">
            <a:avLst/>
          </a:prstGeom>
        </p:spPr>
      </p:pic>
      <p:sp>
        <p:nvSpPr>
          <p:cNvPr id="5" name="Text 1"/>
          <p:cNvSpPr/>
          <p:nvPr/>
        </p:nvSpPr>
        <p:spPr>
          <a:xfrm>
            <a:off x="991218" y="538360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Arial" panose="020B0604020202020204" pitchFamily="34" charset="0"/>
                <a:ea typeface="Outfit Extra Bold" pitchFamily="34" charset="-122"/>
                <a:cs typeface="Arial" panose="020B0604020202020204" pitchFamily="34" charset="0"/>
              </a:rPr>
              <a:t>Limitations</a:t>
            </a:r>
            <a:endParaRPr lang="en-US" sz="2200" dirty="0">
              <a:latin typeface="Arial" panose="020B0604020202020204" pitchFamily="34" charset="0"/>
              <a:cs typeface="Arial" panose="020B0604020202020204" pitchFamily="34" charset="0"/>
            </a:endParaRPr>
          </a:p>
        </p:txBody>
      </p:sp>
      <p:sp>
        <p:nvSpPr>
          <p:cNvPr id="6" name="Text 2"/>
          <p:cNvSpPr/>
          <p:nvPr/>
        </p:nvSpPr>
        <p:spPr>
          <a:xfrm>
            <a:off x="991218" y="5874024"/>
            <a:ext cx="4120753" cy="108870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Dataset scope and potential unmeasured confounders require further investigation.</a:t>
            </a:r>
            <a:endParaRPr lang="en-US" sz="1750" dirty="0"/>
          </a:p>
        </p:txBody>
      </p:sp>
      <p:pic>
        <p:nvPicPr>
          <p:cNvPr id="7" name="Image 2" descr="preencoded.png"/>
          <p:cNvPicPr>
            <a:picLocks noChangeAspect="1"/>
          </p:cNvPicPr>
          <p:nvPr/>
        </p:nvPicPr>
        <p:blipFill>
          <a:blip r:embed="rId5"/>
          <a:stretch>
            <a:fillRect/>
          </a:stretch>
        </p:blipFill>
        <p:spPr>
          <a:xfrm>
            <a:off x="5857240" y="4589816"/>
            <a:ext cx="566976" cy="566976"/>
          </a:xfrm>
          <a:prstGeom prst="rect">
            <a:avLst/>
          </a:prstGeom>
        </p:spPr>
      </p:pic>
      <p:sp>
        <p:nvSpPr>
          <p:cNvPr id="8" name="Text 3"/>
          <p:cNvSpPr/>
          <p:nvPr/>
        </p:nvSpPr>
        <p:spPr>
          <a:xfrm>
            <a:off x="5857240" y="538360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Arial" panose="020B0604020202020204" pitchFamily="34" charset="0"/>
                <a:ea typeface="Outfit Extra Bold" pitchFamily="34" charset="-122"/>
                <a:cs typeface="Arial" panose="020B0604020202020204" pitchFamily="34" charset="0"/>
              </a:rPr>
              <a:t>Future Research</a:t>
            </a:r>
            <a:endParaRPr lang="en-US" sz="2200" dirty="0">
              <a:latin typeface="Arial" panose="020B0604020202020204" pitchFamily="34" charset="0"/>
              <a:cs typeface="Arial" panose="020B0604020202020204" pitchFamily="34" charset="0"/>
            </a:endParaRPr>
          </a:p>
        </p:txBody>
      </p:sp>
      <p:sp>
        <p:nvSpPr>
          <p:cNvPr id="9" name="Text 4"/>
          <p:cNvSpPr/>
          <p:nvPr/>
        </p:nvSpPr>
        <p:spPr>
          <a:xfrm>
            <a:off x="5857240" y="5874024"/>
            <a:ext cx="4120872" cy="108870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NLP for clinical notes analysis and longitudinal studies to validate interventions.</a:t>
            </a:r>
            <a:endParaRPr lang="en-US" sz="1750" dirty="0"/>
          </a:p>
        </p:txBody>
      </p:sp>
      <p:pic>
        <p:nvPicPr>
          <p:cNvPr id="10" name="Image 3" descr="preencoded.png"/>
          <p:cNvPicPr>
            <a:picLocks noChangeAspect="1"/>
          </p:cNvPicPr>
          <p:nvPr/>
        </p:nvPicPr>
        <p:blipFill>
          <a:blip r:embed="rId6"/>
          <a:stretch>
            <a:fillRect/>
          </a:stretch>
        </p:blipFill>
        <p:spPr>
          <a:xfrm>
            <a:off x="9913166" y="4589816"/>
            <a:ext cx="566976" cy="566976"/>
          </a:xfrm>
          <a:prstGeom prst="rect">
            <a:avLst/>
          </a:prstGeom>
        </p:spPr>
      </p:pic>
      <p:sp>
        <p:nvSpPr>
          <p:cNvPr id="11" name="Text 5"/>
          <p:cNvSpPr/>
          <p:nvPr/>
        </p:nvSpPr>
        <p:spPr>
          <a:xfrm>
            <a:off x="9913166" y="538360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Arial" panose="020B0604020202020204" pitchFamily="34" charset="0"/>
                <a:ea typeface="Outfit Extra Bold" pitchFamily="34" charset="-122"/>
                <a:cs typeface="Arial" panose="020B0604020202020204" pitchFamily="34" charset="0"/>
              </a:rPr>
              <a:t>Conclusion</a:t>
            </a:r>
            <a:endParaRPr lang="en-US" sz="2200" dirty="0">
              <a:latin typeface="Arial" panose="020B0604020202020204" pitchFamily="34" charset="0"/>
              <a:cs typeface="Arial" panose="020B0604020202020204" pitchFamily="34" charset="0"/>
            </a:endParaRPr>
          </a:p>
        </p:txBody>
      </p:sp>
      <p:sp>
        <p:nvSpPr>
          <p:cNvPr id="12" name="Text 6"/>
          <p:cNvSpPr/>
          <p:nvPr/>
        </p:nvSpPr>
        <p:spPr>
          <a:xfrm>
            <a:off x="9913166" y="5874024"/>
            <a:ext cx="4120753" cy="108870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Health informatics demonstrates transformative potential for colorectal cancer prevention.</a:t>
            </a:r>
            <a:endParaRPr lang="en-US" sz="1750" dirty="0"/>
          </a:p>
        </p:txBody>
      </p:sp>
      <p:sp>
        <p:nvSpPr>
          <p:cNvPr id="13" name="Rectangle 12"/>
          <p:cNvSpPr/>
          <p:nvPr/>
        </p:nvSpPr>
        <p:spPr>
          <a:xfrm>
            <a:off x="12770427" y="7782791"/>
            <a:ext cx="1776846" cy="353291"/>
          </a:xfrm>
          <a:prstGeom prst="rect">
            <a:avLst/>
          </a:prstGeom>
          <a:solidFill>
            <a:srgbClr val="EEE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821055"/>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Arial" panose="020B0604020202020204" pitchFamily="34" charset="0"/>
                <a:ea typeface="Outfit Extra Bold" pitchFamily="34" charset="-122"/>
                <a:cs typeface="Arial" panose="020B0604020202020204" pitchFamily="34" charset="0"/>
              </a:rPr>
              <a:t>Thank You</a:t>
            </a:r>
            <a:endParaRPr lang="en-US" sz="4450" dirty="0">
              <a:latin typeface="Arial" panose="020B0604020202020204" pitchFamily="34" charset="0"/>
              <a:cs typeface="Arial" panose="020B0604020202020204" pitchFamily="34" charset="0"/>
            </a:endParaRPr>
          </a:p>
        </p:txBody>
      </p:sp>
      <p:pic>
        <p:nvPicPr>
          <p:cNvPr id="3" name="Image 0" descr="preencoded.png"/>
          <p:cNvPicPr>
            <a:picLocks noChangeAspect="1"/>
          </p:cNvPicPr>
          <p:nvPr/>
        </p:nvPicPr>
        <p:blipFill>
          <a:blip r:embed="rId3"/>
          <a:stretch>
            <a:fillRect/>
          </a:stretch>
        </p:blipFill>
        <p:spPr>
          <a:xfrm>
            <a:off x="793790" y="1702905"/>
            <a:ext cx="6351270" cy="3925372"/>
          </a:xfrm>
          <a:prstGeom prst="rect">
            <a:avLst/>
          </a:prstGeom>
        </p:spPr>
      </p:pic>
      <p:sp>
        <p:nvSpPr>
          <p:cNvPr id="4" name="Text 1"/>
          <p:cNvSpPr/>
          <p:nvPr/>
        </p:nvSpPr>
        <p:spPr>
          <a:xfrm>
            <a:off x="793790" y="591176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Arial" panose="020B0604020202020204" pitchFamily="34" charset="0"/>
                <a:ea typeface="Outfit Extra Bold" pitchFamily="34" charset="-122"/>
                <a:cs typeface="Arial" panose="020B0604020202020204" pitchFamily="34" charset="0"/>
              </a:rPr>
              <a:t>Team Contribution</a:t>
            </a:r>
            <a:endParaRPr lang="en-US" sz="2200" dirty="0">
              <a:latin typeface="Arial" panose="020B0604020202020204" pitchFamily="34" charset="0"/>
              <a:cs typeface="Arial" panose="020B0604020202020204" pitchFamily="34" charset="0"/>
            </a:endParaRPr>
          </a:p>
        </p:txBody>
      </p:sp>
      <p:sp>
        <p:nvSpPr>
          <p:cNvPr id="5" name="Text 2"/>
          <p:cNvSpPr/>
          <p:nvPr/>
        </p:nvSpPr>
        <p:spPr>
          <a:xfrm>
            <a:off x="793790" y="6402183"/>
            <a:ext cx="6351270"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Each member contributed equally to data analysis, visualization, and presentation.</a:t>
            </a:r>
            <a:endParaRPr lang="en-US" sz="1750" dirty="0"/>
          </a:p>
        </p:txBody>
      </p:sp>
      <p:pic>
        <p:nvPicPr>
          <p:cNvPr id="6" name="Image 1" descr="preencoded.png"/>
          <p:cNvPicPr>
            <a:picLocks noChangeAspect="1"/>
          </p:cNvPicPr>
          <p:nvPr/>
        </p:nvPicPr>
        <p:blipFill>
          <a:blip r:embed="rId4"/>
          <a:stretch>
            <a:fillRect/>
          </a:stretch>
        </p:blipFill>
        <p:spPr>
          <a:xfrm>
            <a:off x="7485221" y="1702905"/>
            <a:ext cx="6351389" cy="3925372"/>
          </a:xfrm>
          <a:prstGeom prst="rect">
            <a:avLst/>
          </a:prstGeom>
        </p:spPr>
      </p:pic>
      <p:sp>
        <p:nvSpPr>
          <p:cNvPr id="7" name="Text 3"/>
          <p:cNvSpPr/>
          <p:nvPr/>
        </p:nvSpPr>
        <p:spPr>
          <a:xfrm>
            <a:off x="7485221" y="591176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Arial" panose="020B0604020202020204" pitchFamily="34" charset="0"/>
                <a:ea typeface="Outfit Extra Bold" pitchFamily="34" charset="-122"/>
                <a:cs typeface="Arial" panose="020B0604020202020204" pitchFamily="34" charset="0"/>
              </a:rPr>
              <a:t>Questions?</a:t>
            </a:r>
            <a:endParaRPr lang="en-US" sz="2200" dirty="0">
              <a:latin typeface="Arial" panose="020B0604020202020204" pitchFamily="34" charset="0"/>
              <a:cs typeface="Arial" panose="020B0604020202020204" pitchFamily="34" charset="0"/>
            </a:endParaRPr>
          </a:p>
        </p:txBody>
      </p:sp>
      <p:sp>
        <p:nvSpPr>
          <p:cNvPr id="8" name="Text 4"/>
          <p:cNvSpPr/>
          <p:nvPr/>
        </p:nvSpPr>
        <p:spPr>
          <a:xfrm>
            <a:off x="7485221" y="6402183"/>
            <a:ext cx="6351389"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We appreciate your time and welcome any inquiries about our research.</a:t>
            </a:r>
            <a:endParaRPr lang="en-US" sz="1750" dirty="0"/>
          </a:p>
        </p:txBody>
      </p:sp>
      <p:sp>
        <p:nvSpPr>
          <p:cNvPr id="9" name="Rectangle 8"/>
          <p:cNvSpPr/>
          <p:nvPr/>
        </p:nvSpPr>
        <p:spPr>
          <a:xfrm>
            <a:off x="12770427" y="7782791"/>
            <a:ext cx="1776846" cy="353291"/>
          </a:xfrm>
          <a:prstGeom prst="rect">
            <a:avLst/>
          </a:prstGeom>
          <a:solidFill>
            <a:srgbClr val="EEE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239533" y="2536209"/>
            <a:ext cx="4981099" cy="4981099"/>
          </a:xfrm>
          <a:prstGeom prst="rect">
            <a:avLst/>
          </a:prstGeom>
        </p:spPr>
      </p:pic>
      <p:sp>
        <p:nvSpPr>
          <p:cNvPr id="3" name="Text 0"/>
          <p:cNvSpPr/>
          <p:nvPr/>
        </p:nvSpPr>
        <p:spPr>
          <a:xfrm>
            <a:off x="707708" y="613886"/>
            <a:ext cx="6289000" cy="631865"/>
          </a:xfrm>
          <a:prstGeom prst="rect">
            <a:avLst/>
          </a:prstGeom>
          <a:noFill/>
          <a:ln/>
        </p:spPr>
        <p:txBody>
          <a:bodyPr wrap="none" lIns="0" tIns="0" rIns="0" bIns="0" rtlCol="0" anchor="t"/>
          <a:lstStyle/>
          <a:p>
            <a:pPr marL="0" indent="0">
              <a:lnSpc>
                <a:spcPts val="4950"/>
              </a:lnSpc>
              <a:buNone/>
            </a:pPr>
            <a:r>
              <a:rPr lang="en-US" sz="3950" b="1" dirty="0">
                <a:solidFill>
                  <a:srgbClr val="231971"/>
                </a:solidFill>
                <a:latin typeface="Arial" panose="020B0604020202020204" pitchFamily="34" charset="0"/>
                <a:ea typeface="Outfit Extra Bold" pitchFamily="34" charset="-122"/>
                <a:cs typeface="Arial" panose="020B0604020202020204" pitchFamily="34" charset="0"/>
              </a:rPr>
              <a:t>HINTS 6 Dataset Overview</a:t>
            </a:r>
            <a:endParaRPr lang="en-US" sz="3950" dirty="0">
              <a:latin typeface="Arial" panose="020B0604020202020204" pitchFamily="34" charset="0"/>
              <a:cs typeface="Arial" panose="020B0604020202020204" pitchFamily="34" charset="0"/>
            </a:endParaRPr>
          </a:p>
        </p:txBody>
      </p:sp>
      <p:sp>
        <p:nvSpPr>
          <p:cNvPr id="4" name="Text 1"/>
          <p:cNvSpPr/>
          <p:nvPr/>
        </p:nvSpPr>
        <p:spPr>
          <a:xfrm>
            <a:off x="707708" y="1601558"/>
            <a:ext cx="13070637" cy="1079837"/>
          </a:xfrm>
          <a:prstGeom prst="rect">
            <a:avLst/>
          </a:prstGeom>
          <a:noFill/>
          <a:ln/>
        </p:spPr>
        <p:txBody>
          <a:bodyPr wrap="square" lIns="0" tIns="0" rIns="0" bIns="0" rtlCol="0" anchor="t"/>
          <a:lstStyle/>
          <a:p>
            <a:pPr marL="0" indent="0">
              <a:lnSpc>
                <a:spcPts val="2500"/>
              </a:lnSpc>
              <a:buNone/>
            </a:pPr>
            <a:r>
              <a:rPr lang="en-US" dirty="0">
                <a:solidFill>
                  <a:srgbClr val="2A2742"/>
                </a:solidFill>
                <a:latin typeface="Arimo" pitchFamily="34" charset="0"/>
                <a:ea typeface="Arimo" pitchFamily="34" charset="-122"/>
                <a:cs typeface="Arimo" pitchFamily="34" charset="-120"/>
              </a:rPr>
              <a:t>The dataset for this research is derived from </a:t>
            </a:r>
            <a:r>
              <a:rPr lang="en-US" b="1" dirty="0">
                <a:solidFill>
                  <a:srgbClr val="2A2742"/>
                </a:solidFill>
                <a:latin typeface="Arimo" pitchFamily="34" charset="0"/>
                <a:ea typeface="Arimo" pitchFamily="34" charset="-122"/>
                <a:cs typeface="Arimo" pitchFamily="34" charset="-120"/>
              </a:rPr>
              <a:t>HINTS 6 (Health Information National Trends Survey)</a:t>
            </a:r>
            <a:r>
              <a:rPr lang="en-US" dirty="0">
                <a:solidFill>
                  <a:srgbClr val="2A2742"/>
                </a:solidFill>
                <a:latin typeface="Arimo" pitchFamily="34" charset="0"/>
                <a:ea typeface="Arimo" pitchFamily="34" charset="-122"/>
                <a:cs typeface="Arimo" pitchFamily="34" charset="-120"/>
              </a:rPr>
              <a:t>, conducted by the National Cancer Institute (NCI). It is a nationally representative survey designed to explore how the American public seeks and uses health-related information. The dataset includes variables spanning behavioral, socioeconomic, and health-related domains.</a:t>
            </a:r>
            <a:endParaRPr lang="en-US" dirty="0"/>
          </a:p>
        </p:txBody>
      </p:sp>
      <p:sp>
        <p:nvSpPr>
          <p:cNvPr id="5" name="Shape 2"/>
          <p:cNvSpPr/>
          <p:nvPr/>
        </p:nvSpPr>
        <p:spPr>
          <a:xfrm>
            <a:off x="923747" y="3033176"/>
            <a:ext cx="22860" cy="4222433"/>
          </a:xfrm>
          <a:prstGeom prst="roundRect">
            <a:avLst>
              <a:gd name="adj" fmla="val 371516"/>
            </a:avLst>
          </a:prstGeom>
          <a:solidFill>
            <a:srgbClr val="BDB8DF"/>
          </a:solidFill>
          <a:ln/>
        </p:spPr>
      </p:sp>
      <p:sp>
        <p:nvSpPr>
          <p:cNvPr id="6" name="Shape 3"/>
          <p:cNvSpPr/>
          <p:nvPr/>
        </p:nvSpPr>
        <p:spPr>
          <a:xfrm>
            <a:off x="1139786" y="3476565"/>
            <a:ext cx="707708" cy="22860"/>
          </a:xfrm>
          <a:prstGeom prst="roundRect">
            <a:avLst>
              <a:gd name="adj" fmla="val 371516"/>
            </a:avLst>
          </a:prstGeom>
          <a:solidFill>
            <a:srgbClr val="BDB8DF"/>
          </a:solidFill>
          <a:ln/>
        </p:spPr>
      </p:sp>
      <p:sp>
        <p:nvSpPr>
          <p:cNvPr id="7" name="Shape 4"/>
          <p:cNvSpPr/>
          <p:nvPr/>
        </p:nvSpPr>
        <p:spPr>
          <a:xfrm>
            <a:off x="707708" y="3260586"/>
            <a:ext cx="454938" cy="454938"/>
          </a:xfrm>
          <a:prstGeom prst="roundRect">
            <a:avLst>
              <a:gd name="adj" fmla="val 18668"/>
            </a:avLst>
          </a:prstGeom>
          <a:solidFill>
            <a:srgbClr val="E9E6FA"/>
          </a:solidFill>
          <a:ln w="7620">
            <a:solidFill>
              <a:srgbClr val="BDB8DF"/>
            </a:solidFill>
            <a:prstDash val="solid"/>
          </a:ln>
        </p:spPr>
      </p:sp>
      <p:sp>
        <p:nvSpPr>
          <p:cNvPr id="8" name="Text 5"/>
          <p:cNvSpPr/>
          <p:nvPr/>
        </p:nvSpPr>
        <p:spPr>
          <a:xfrm>
            <a:off x="875943" y="3336309"/>
            <a:ext cx="118348" cy="303371"/>
          </a:xfrm>
          <a:prstGeom prst="rect">
            <a:avLst/>
          </a:prstGeom>
          <a:noFill/>
          <a:ln/>
        </p:spPr>
        <p:txBody>
          <a:bodyPr wrap="none" lIns="0" tIns="0" rIns="0" bIns="0" rtlCol="0" anchor="t"/>
          <a:lstStyle/>
          <a:p>
            <a:pPr marL="0" indent="0" algn="ctr">
              <a:lnSpc>
                <a:spcPts val="2350"/>
              </a:lnSpc>
              <a:buNone/>
            </a:pPr>
            <a:r>
              <a:rPr lang="en-US" sz="2350" b="1" dirty="0">
                <a:solidFill>
                  <a:srgbClr val="2A2742"/>
                </a:solidFill>
                <a:latin typeface="Outfit Extra Bold" pitchFamily="34" charset="0"/>
                <a:ea typeface="Outfit Extra Bold" pitchFamily="34" charset="-122"/>
                <a:cs typeface="Outfit Extra Bold" pitchFamily="34" charset="-120"/>
              </a:rPr>
              <a:t>1</a:t>
            </a:r>
            <a:endParaRPr lang="en-US" sz="2350" dirty="0"/>
          </a:p>
        </p:txBody>
      </p:sp>
      <p:sp>
        <p:nvSpPr>
          <p:cNvPr id="9" name="Text 6"/>
          <p:cNvSpPr/>
          <p:nvPr/>
        </p:nvSpPr>
        <p:spPr>
          <a:xfrm>
            <a:off x="2047220" y="3235344"/>
            <a:ext cx="2527578" cy="315873"/>
          </a:xfrm>
          <a:prstGeom prst="rect">
            <a:avLst/>
          </a:prstGeom>
          <a:noFill/>
          <a:ln/>
        </p:spPr>
        <p:txBody>
          <a:bodyPr wrap="none" lIns="0" tIns="0" rIns="0" bIns="0" rtlCol="0" anchor="t"/>
          <a:lstStyle/>
          <a:p>
            <a:pPr marL="0" indent="0" algn="l">
              <a:lnSpc>
                <a:spcPts val="2450"/>
              </a:lnSpc>
              <a:buNone/>
            </a:pPr>
            <a:r>
              <a:rPr lang="en-US" b="1" dirty="0">
                <a:solidFill>
                  <a:srgbClr val="2A2742"/>
                </a:solidFill>
                <a:latin typeface="Arial" panose="020B0604020202020204" pitchFamily="34" charset="0"/>
                <a:ea typeface="Outfit Extra Bold" pitchFamily="34" charset="-122"/>
                <a:cs typeface="Arial" panose="020B0604020202020204" pitchFamily="34" charset="0"/>
              </a:rPr>
              <a:t>Source</a:t>
            </a:r>
            <a:endParaRPr lang="en-US" dirty="0">
              <a:latin typeface="Arial" panose="020B0604020202020204" pitchFamily="34" charset="0"/>
              <a:cs typeface="Arial" panose="020B0604020202020204" pitchFamily="34" charset="0"/>
            </a:endParaRPr>
          </a:p>
        </p:txBody>
      </p:sp>
      <p:sp>
        <p:nvSpPr>
          <p:cNvPr id="10" name="Text 7"/>
          <p:cNvSpPr/>
          <p:nvPr/>
        </p:nvSpPr>
        <p:spPr>
          <a:xfrm>
            <a:off x="2047220" y="3672542"/>
            <a:ext cx="6313289" cy="646748"/>
          </a:xfrm>
          <a:prstGeom prst="rect">
            <a:avLst/>
          </a:prstGeom>
          <a:noFill/>
          <a:ln/>
        </p:spPr>
        <p:txBody>
          <a:bodyPr wrap="square" lIns="0" tIns="0" rIns="0" bIns="0" rtlCol="0" anchor="t"/>
          <a:lstStyle/>
          <a:p>
            <a:pPr marL="0" indent="0" algn="l">
              <a:lnSpc>
                <a:spcPts val="2500"/>
              </a:lnSpc>
              <a:buNone/>
            </a:pPr>
            <a:r>
              <a:rPr lang="en-US" dirty="0">
                <a:solidFill>
                  <a:srgbClr val="2A2742"/>
                </a:solidFill>
                <a:latin typeface="Arimo" pitchFamily="34" charset="0"/>
                <a:ea typeface="Arimo" pitchFamily="34" charset="-122"/>
                <a:cs typeface="Arimo" pitchFamily="34" charset="-120"/>
              </a:rPr>
              <a:t>HINTS 6, collected between March and November 2022 by the National Cancer Institute.</a:t>
            </a:r>
            <a:endParaRPr lang="en-US" dirty="0"/>
          </a:p>
        </p:txBody>
      </p:sp>
      <p:sp>
        <p:nvSpPr>
          <p:cNvPr id="11" name="Shape 8"/>
          <p:cNvSpPr/>
          <p:nvPr/>
        </p:nvSpPr>
        <p:spPr>
          <a:xfrm>
            <a:off x="1139786" y="5167014"/>
            <a:ext cx="707708" cy="22860"/>
          </a:xfrm>
          <a:prstGeom prst="roundRect">
            <a:avLst>
              <a:gd name="adj" fmla="val 371516"/>
            </a:avLst>
          </a:prstGeom>
          <a:solidFill>
            <a:srgbClr val="BDB8DF"/>
          </a:solidFill>
          <a:ln/>
        </p:spPr>
      </p:sp>
      <p:sp>
        <p:nvSpPr>
          <p:cNvPr id="12" name="Shape 9"/>
          <p:cNvSpPr/>
          <p:nvPr/>
        </p:nvSpPr>
        <p:spPr>
          <a:xfrm>
            <a:off x="707708" y="4951035"/>
            <a:ext cx="454938" cy="454938"/>
          </a:xfrm>
          <a:prstGeom prst="roundRect">
            <a:avLst>
              <a:gd name="adj" fmla="val 18668"/>
            </a:avLst>
          </a:prstGeom>
          <a:solidFill>
            <a:srgbClr val="E9E6FA"/>
          </a:solidFill>
          <a:ln w="7620">
            <a:solidFill>
              <a:srgbClr val="BDB8DF"/>
            </a:solidFill>
            <a:prstDash val="solid"/>
          </a:ln>
        </p:spPr>
      </p:sp>
      <p:sp>
        <p:nvSpPr>
          <p:cNvPr id="13" name="Text 10"/>
          <p:cNvSpPr/>
          <p:nvPr/>
        </p:nvSpPr>
        <p:spPr>
          <a:xfrm>
            <a:off x="847725" y="5026759"/>
            <a:ext cx="174784" cy="303371"/>
          </a:xfrm>
          <a:prstGeom prst="rect">
            <a:avLst/>
          </a:prstGeom>
          <a:noFill/>
          <a:ln/>
        </p:spPr>
        <p:txBody>
          <a:bodyPr wrap="none" lIns="0" tIns="0" rIns="0" bIns="0" rtlCol="0" anchor="t"/>
          <a:lstStyle/>
          <a:p>
            <a:pPr marL="0" indent="0" algn="ctr">
              <a:lnSpc>
                <a:spcPts val="2350"/>
              </a:lnSpc>
              <a:buNone/>
            </a:pPr>
            <a:r>
              <a:rPr lang="en-US" sz="2350" b="1" dirty="0">
                <a:solidFill>
                  <a:srgbClr val="2A2742"/>
                </a:solidFill>
                <a:latin typeface="Outfit Extra Bold" pitchFamily="34" charset="0"/>
                <a:ea typeface="Outfit Extra Bold" pitchFamily="34" charset="-122"/>
                <a:cs typeface="Outfit Extra Bold" pitchFamily="34" charset="-120"/>
              </a:rPr>
              <a:t>2</a:t>
            </a:r>
            <a:endParaRPr lang="en-US" sz="2350" dirty="0"/>
          </a:p>
        </p:txBody>
      </p:sp>
      <p:sp>
        <p:nvSpPr>
          <p:cNvPr id="14" name="Text 11"/>
          <p:cNvSpPr/>
          <p:nvPr/>
        </p:nvSpPr>
        <p:spPr>
          <a:xfrm>
            <a:off x="2047220" y="4925794"/>
            <a:ext cx="2527578" cy="315873"/>
          </a:xfrm>
          <a:prstGeom prst="rect">
            <a:avLst/>
          </a:prstGeom>
          <a:noFill/>
          <a:ln/>
        </p:spPr>
        <p:txBody>
          <a:bodyPr wrap="none" lIns="0" tIns="0" rIns="0" bIns="0" rtlCol="0" anchor="t"/>
          <a:lstStyle/>
          <a:p>
            <a:pPr marL="0" indent="0" algn="l">
              <a:lnSpc>
                <a:spcPts val="2450"/>
              </a:lnSpc>
              <a:buNone/>
            </a:pPr>
            <a:r>
              <a:rPr lang="en-US" b="1" dirty="0">
                <a:solidFill>
                  <a:srgbClr val="2A2742"/>
                </a:solidFill>
                <a:latin typeface="Arial" panose="020B0604020202020204" pitchFamily="34" charset="0"/>
                <a:ea typeface="Outfit Extra Bold" pitchFamily="34" charset="-122"/>
                <a:cs typeface="Arial" panose="020B0604020202020204" pitchFamily="34" charset="0"/>
              </a:rPr>
              <a:t>Population</a:t>
            </a:r>
            <a:endParaRPr lang="en-US" dirty="0">
              <a:latin typeface="Arial" panose="020B0604020202020204" pitchFamily="34" charset="0"/>
              <a:cs typeface="Arial" panose="020B0604020202020204" pitchFamily="34" charset="0"/>
            </a:endParaRPr>
          </a:p>
        </p:txBody>
      </p:sp>
      <p:sp>
        <p:nvSpPr>
          <p:cNvPr id="15" name="Text 12"/>
          <p:cNvSpPr/>
          <p:nvPr/>
        </p:nvSpPr>
        <p:spPr>
          <a:xfrm>
            <a:off x="2047220" y="5362991"/>
            <a:ext cx="6313289" cy="323374"/>
          </a:xfrm>
          <a:prstGeom prst="rect">
            <a:avLst/>
          </a:prstGeom>
          <a:noFill/>
          <a:ln/>
        </p:spPr>
        <p:txBody>
          <a:bodyPr wrap="none" lIns="0" tIns="0" rIns="0" bIns="0" rtlCol="0" anchor="t"/>
          <a:lstStyle/>
          <a:p>
            <a:pPr marL="0" indent="0" algn="l">
              <a:lnSpc>
                <a:spcPts val="2500"/>
              </a:lnSpc>
              <a:buNone/>
            </a:pPr>
            <a:r>
              <a:rPr lang="en-US" dirty="0">
                <a:solidFill>
                  <a:srgbClr val="2A2742"/>
                </a:solidFill>
                <a:latin typeface="Arimo" pitchFamily="34" charset="0"/>
                <a:ea typeface="Arimo" pitchFamily="34" charset="-122"/>
                <a:cs typeface="Arimo" pitchFamily="34" charset="-120"/>
              </a:rPr>
              <a:t>U.S. adults aged 18 and older in non-institutionalized settings.</a:t>
            </a:r>
            <a:endParaRPr lang="en-US" dirty="0"/>
          </a:p>
        </p:txBody>
      </p:sp>
      <p:sp>
        <p:nvSpPr>
          <p:cNvPr id="16" name="Shape 13"/>
          <p:cNvSpPr/>
          <p:nvPr/>
        </p:nvSpPr>
        <p:spPr>
          <a:xfrm>
            <a:off x="1139786" y="6534090"/>
            <a:ext cx="707708" cy="22860"/>
          </a:xfrm>
          <a:prstGeom prst="roundRect">
            <a:avLst>
              <a:gd name="adj" fmla="val 371516"/>
            </a:avLst>
          </a:prstGeom>
          <a:solidFill>
            <a:srgbClr val="BDB8DF"/>
          </a:solidFill>
          <a:ln/>
        </p:spPr>
      </p:sp>
      <p:sp>
        <p:nvSpPr>
          <p:cNvPr id="17" name="Shape 14"/>
          <p:cNvSpPr/>
          <p:nvPr/>
        </p:nvSpPr>
        <p:spPr>
          <a:xfrm>
            <a:off x="707708" y="6318111"/>
            <a:ext cx="454938" cy="454938"/>
          </a:xfrm>
          <a:prstGeom prst="roundRect">
            <a:avLst>
              <a:gd name="adj" fmla="val 18668"/>
            </a:avLst>
          </a:prstGeom>
          <a:solidFill>
            <a:srgbClr val="E9E6FA"/>
          </a:solidFill>
          <a:ln w="7620">
            <a:solidFill>
              <a:srgbClr val="BDB8DF"/>
            </a:solidFill>
            <a:prstDash val="solid"/>
          </a:ln>
        </p:spPr>
      </p:sp>
      <p:sp>
        <p:nvSpPr>
          <p:cNvPr id="18" name="Text 15"/>
          <p:cNvSpPr/>
          <p:nvPr/>
        </p:nvSpPr>
        <p:spPr>
          <a:xfrm>
            <a:off x="848797" y="6393834"/>
            <a:ext cx="172641" cy="303371"/>
          </a:xfrm>
          <a:prstGeom prst="rect">
            <a:avLst/>
          </a:prstGeom>
          <a:noFill/>
          <a:ln/>
        </p:spPr>
        <p:txBody>
          <a:bodyPr wrap="none" lIns="0" tIns="0" rIns="0" bIns="0" rtlCol="0" anchor="t"/>
          <a:lstStyle/>
          <a:p>
            <a:pPr marL="0" indent="0" algn="ctr">
              <a:lnSpc>
                <a:spcPts val="2350"/>
              </a:lnSpc>
              <a:buNone/>
            </a:pPr>
            <a:r>
              <a:rPr lang="en-US" sz="2350" b="1" dirty="0">
                <a:solidFill>
                  <a:srgbClr val="2A2742"/>
                </a:solidFill>
                <a:latin typeface="Outfit Extra Bold" pitchFamily="34" charset="0"/>
                <a:ea typeface="Outfit Extra Bold" pitchFamily="34" charset="-122"/>
                <a:cs typeface="Outfit Extra Bold" pitchFamily="34" charset="-120"/>
              </a:rPr>
              <a:t>3</a:t>
            </a:r>
            <a:endParaRPr lang="en-US" sz="2350" dirty="0"/>
          </a:p>
        </p:txBody>
      </p:sp>
      <p:sp>
        <p:nvSpPr>
          <p:cNvPr id="19" name="Text 16"/>
          <p:cNvSpPr/>
          <p:nvPr/>
        </p:nvSpPr>
        <p:spPr>
          <a:xfrm>
            <a:off x="2047220" y="6292869"/>
            <a:ext cx="2527578" cy="315873"/>
          </a:xfrm>
          <a:prstGeom prst="rect">
            <a:avLst/>
          </a:prstGeom>
          <a:noFill/>
          <a:ln/>
        </p:spPr>
        <p:txBody>
          <a:bodyPr wrap="none" lIns="0" tIns="0" rIns="0" bIns="0" rtlCol="0" anchor="t"/>
          <a:lstStyle/>
          <a:p>
            <a:pPr marL="0" indent="0" algn="l">
              <a:lnSpc>
                <a:spcPts val="2450"/>
              </a:lnSpc>
              <a:buNone/>
            </a:pPr>
            <a:r>
              <a:rPr lang="en-US" b="1" dirty="0">
                <a:solidFill>
                  <a:srgbClr val="2A2742"/>
                </a:solidFill>
                <a:latin typeface="Arial" panose="020B0604020202020204" pitchFamily="34" charset="0"/>
                <a:ea typeface="Outfit Extra Bold" pitchFamily="34" charset="-122"/>
                <a:cs typeface="Arial" panose="020B0604020202020204" pitchFamily="34" charset="0"/>
              </a:rPr>
              <a:t>Sample Size</a:t>
            </a:r>
            <a:endParaRPr lang="en-US" dirty="0">
              <a:latin typeface="Arial" panose="020B0604020202020204" pitchFamily="34" charset="0"/>
              <a:cs typeface="Arial" panose="020B0604020202020204" pitchFamily="34" charset="0"/>
            </a:endParaRPr>
          </a:p>
        </p:txBody>
      </p:sp>
      <p:sp>
        <p:nvSpPr>
          <p:cNvPr id="20" name="Text 17"/>
          <p:cNvSpPr/>
          <p:nvPr/>
        </p:nvSpPr>
        <p:spPr>
          <a:xfrm>
            <a:off x="2047220" y="6730067"/>
            <a:ext cx="6313289" cy="323374"/>
          </a:xfrm>
          <a:prstGeom prst="rect">
            <a:avLst/>
          </a:prstGeom>
          <a:noFill/>
          <a:ln/>
        </p:spPr>
        <p:txBody>
          <a:bodyPr wrap="none" lIns="0" tIns="0" rIns="0" bIns="0" rtlCol="0" anchor="t"/>
          <a:lstStyle/>
          <a:p>
            <a:pPr marL="0" indent="0" algn="l">
              <a:lnSpc>
                <a:spcPts val="2500"/>
              </a:lnSpc>
              <a:buNone/>
            </a:pPr>
            <a:r>
              <a:rPr lang="en-US" dirty="0">
                <a:solidFill>
                  <a:srgbClr val="2A2742"/>
                </a:solidFill>
                <a:latin typeface="Arimo" pitchFamily="34" charset="0"/>
                <a:ea typeface="Arimo" pitchFamily="34" charset="-122"/>
                <a:cs typeface="Arimo" pitchFamily="34" charset="-120"/>
              </a:rPr>
              <a:t>6,252 respondents.</a:t>
            </a:r>
            <a:endParaRPr lang="en-US" dirty="0"/>
          </a:p>
        </p:txBody>
      </p:sp>
      <p:sp>
        <p:nvSpPr>
          <p:cNvPr id="21" name="Rectangle 20"/>
          <p:cNvSpPr/>
          <p:nvPr/>
        </p:nvSpPr>
        <p:spPr>
          <a:xfrm>
            <a:off x="12770427" y="7782791"/>
            <a:ext cx="1776846" cy="353291"/>
          </a:xfrm>
          <a:prstGeom prst="rect">
            <a:avLst/>
          </a:prstGeom>
          <a:solidFill>
            <a:srgbClr val="EEE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933212"/>
            <a:ext cx="759464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Arial" panose="020B0604020202020204" pitchFamily="34" charset="0"/>
                <a:ea typeface="Outfit Extra Bold" pitchFamily="34" charset="-122"/>
                <a:cs typeface="Arial" panose="020B0604020202020204" pitchFamily="34" charset="0"/>
              </a:rPr>
              <a:t>Research Problem Definition</a:t>
            </a:r>
            <a:endParaRPr lang="en-US" sz="4450" dirty="0">
              <a:latin typeface="Arial" panose="020B0604020202020204" pitchFamily="34" charset="0"/>
              <a:cs typeface="Arial" panose="020B0604020202020204" pitchFamily="34" charset="0"/>
            </a:endParaRPr>
          </a:p>
        </p:txBody>
      </p:sp>
      <p:sp>
        <p:nvSpPr>
          <p:cNvPr id="3" name="Shape 1"/>
          <p:cNvSpPr/>
          <p:nvPr/>
        </p:nvSpPr>
        <p:spPr>
          <a:xfrm>
            <a:off x="793790" y="1982153"/>
            <a:ext cx="4196358" cy="5314117"/>
          </a:xfrm>
          <a:prstGeom prst="roundRect">
            <a:avLst>
              <a:gd name="adj" fmla="val 2270"/>
            </a:avLst>
          </a:prstGeom>
          <a:solidFill>
            <a:srgbClr val="E9E6FA"/>
          </a:solidFill>
          <a:ln w="7620">
            <a:solidFill>
              <a:srgbClr val="BDB8DF"/>
            </a:solidFill>
            <a:prstDash val="solid"/>
          </a:ln>
        </p:spPr>
      </p:sp>
      <p:sp>
        <p:nvSpPr>
          <p:cNvPr id="4" name="Text 2"/>
          <p:cNvSpPr/>
          <p:nvPr/>
        </p:nvSpPr>
        <p:spPr>
          <a:xfrm>
            <a:off x="1028224" y="2216587"/>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A2742"/>
                </a:solidFill>
                <a:latin typeface="Arial" panose="020B0604020202020204" pitchFamily="34" charset="0"/>
                <a:ea typeface="Outfit Extra Bold" pitchFamily="34" charset="-122"/>
                <a:cs typeface="Arial" panose="020B0604020202020204" pitchFamily="34" charset="0"/>
              </a:rPr>
              <a:t>Problem Statement</a:t>
            </a:r>
            <a:endParaRPr lang="en-US" sz="2200" dirty="0">
              <a:latin typeface="Arial" panose="020B0604020202020204" pitchFamily="34" charset="0"/>
              <a:cs typeface="Arial" panose="020B0604020202020204" pitchFamily="34" charset="0"/>
            </a:endParaRPr>
          </a:p>
        </p:txBody>
      </p:sp>
      <p:sp>
        <p:nvSpPr>
          <p:cNvPr id="5" name="Text 3"/>
          <p:cNvSpPr/>
          <p:nvPr/>
        </p:nvSpPr>
        <p:spPr>
          <a:xfrm>
            <a:off x="1028224" y="2707005"/>
            <a:ext cx="3727490" cy="4354830"/>
          </a:xfrm>
          <a:prstGeom prst="rect">
            <a:avLst/>
          </a:prstGeom>
          <a:noFill/>
          <a:ln/>
        </p:spPr>
        <p:txBody>
          <a:bodyPr wrap="square" lIns="0" tIns="0" rIns="0" bIns="0" rtlCol="0" anchor="t"/>
          <a:lstStyle/>
          <a:p>
            <a:pPr>
              <a:lnSpc>
                <a:spcPts val="2850"/>
              </a:lnSpc>
            </a:pPr>
            <a:r>
              <a:rPr lang="en-US" sz="1750" dirty="0">
                <a:solidFill>
                  <a:srgbClr val="2A2742"/>
                </a:solidFill>
                <a:latin typeface="Arimo" pitchFamily="34" charset="0"/>
                <a:ea typeface="Arimo" pitchFamily="34" charset="-122"/>
                <a:cs typeface="Arimo" pitchFamily="34" charset="-120"/>
              </a:rPr>
              <a:t>Colorectal cancer is a leading cause of cancer deaths worldwide. A lack of awareness about screening tests and unhealthy lifestyle factors like insufficient exercise, poor diet, and smoking contribute to the prevalence of the disease. Despite advances in health informatics, these relationships remain underexplored.</a:t>
            </a:r>
            <a:endParaRPr lang="en-US" sz="1750" dirty="0"/>
          </a:p>
        </p:txBody>
      </p:sp>
      <p:sp>
        <p:nvSpPr>
          <p:cNvPr id="6" name="Shape 4"/>
          <p:cNvSpPr/>
          <p:nvPr/>
        </p:nvSpPr>
        <p:spPr>
          <a:xfrm>
            <a:off x="5216962" y="1982153"/>
            <a:ext cx="4196358" cy="5314117"/>
          </a:xfrm>
          <a:prstGeom prst="roundRect">
            <a:avLst>
              <a:gd name="adj" fmla="val 2270"/>
            </a:avLst>
          </a:prstGeom>
          <a:solidFill>
            <a:srgbClr val="E9E6FA"/>
          </a:solidFill>
          <a:ln w="7620">
            <a:solidFill>
              <a:srgbClr val="BDB8DF"/>
            </a:solidFill>
            <a:prstDash val="solid"/>
          </a:ln>
        </p:spPr>
      </p:sp>
      <p:sp>
        <p:nvSpPr>
          <p:cNvPr id="7" name="Text 5"/>
          <p:cNvSpPr/>
          <p:nvPr/>
        </p:nvSpPr>
        <p:spPr>
          <a:xfrm>
            <a:off x="5451396" y="2216587"/>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A2742"/>
                </a:solidFill>
                <a:latin typeface="Arial" panose="020B0604020202020204" pitchFamily="34" charset="0"/>
                <a:ea typeface="Outfit Extra Bold" pitchFamily="34" charset="-122"/>
                <a:cs typeface="Arial" panose="020B0604020202020204" pitchFamily="34" charset="0"/>
              </a:rPr>
              <a:t>Research Question</a:t>
            </a:r>
            <a:endParaRPr lang="en-US" sz="2200" dirty="0">
              <a:latin typeface="Arial" panose="020B0604020202020204" pitchFamily="34" charset="0"/>
              <a:cs typeface="Arial" panose="020B0604020202020204" pitchFamily="34" charset="0"/>
            </a:endParaRPr>
          </a:p>
        </p:txBody>
      </p:sp>
      <p:sp>
        <p:nvSpPr>
          <p:cNvPr id="8" name="Text 6"/>
          <p:cNvSpPr/>
          <p:nvPr/>
        </p:nvSpPr>
        <p:spPr>
          <a:xfrm>
            <a:off x="5451396" y="2707005"/>
            <a:ext cx="3727490" cy="2540318"/>
          </a:xfrm>
          <a:prstGeom prst="rect">
            <a:avLst/>
          </a:prstGeom>
          <a:noFill/>
          <a:ln/>
        </p:spPr>
        <p:txBody>
          <a:bodyPr wrap="square" lIns="0" tIns="0" rIns="0" bIns="0" rtlCol="0" anchor="t"/>
          <a:lstStyle/>
          <a:p>
            <a:pPr>
              <a:lnSpc>
                <a:spcPts val="2850"/>
              </a:lnSpc>
            </a:pPr>
            <a:r>
              <a:rPr lang="en-US" sz="1750" dirty="0">
                <a:solidFill>
                  <a:srgbClr val="2A2742"/>
                </a:solidFill>
                <a:latin typeface="Arimo" pitchFamily="34" charset="0"/>
                <a:ea typeface="Arimo" pitchFamily="34" charset="-122"/>
                <a:cs typeface="Arimo" pitchFamily="34" charset="-120"/>
              </a:rPr>
              <a:t>Does patient awareness of colorectal cancer screening tests correlate with lifestyle factors like exercise, diet, and smoking status?</a:t>
            </a:r>
            <a:endParaRPr lang="en-US" sz="1750" dirty="0"/>
          </a:p>
        </p:txBody>
      </p:sp>
      <p:sp>
        <p:nvSpPr>
          <p:cNvPr id="9" name="Shape 7"/>
          <p:cNvSpPr/>
          <p:nvPr/>
        </p:nvSpPr>
        <p:spPr>
          <a:xfrm>
            <a:off x="9640133" y="1982153"/>
            <a:ext cx="4196358" cy="5314117"/>
          </a:xfrm>
          <a:prstGeom prst="roundRect">
            <a:avLst>
              <a:gd name="adj" fmla="val 2270"/>
            </a:avLst>
          </a:prstGeom>
          <a:solidFill>
            <a:srgbClr val="E9E6FA"/>
          </a:solidFill>
          <a:ln w="7620">
            <a:solidFill>
              <a:srgbClr val="BDB8DF"/>
            </a:solidFill>
            <a:prstDash val="solid"/>
          </a:ln>
        </p:spPr>
      </p:sp>
      <p:sp>
        <p:nvSpPr>
          <p:cNvPr id="10" name="Text 8"/>
          <p:cNvSpPr/>
          <p:nvPr/>
        </p:nvSpPr>
        <p:spPr>
          <a:xfrm>
            <a:off x="9874568" y="2216587"/>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2A2742"/>
                </a:solidFill>
                <a:latin typeface="Arial" panose="020B0604020202020204" pitchFamily="34" charset="0"/>
                <a:ea typeface="Outfit Extra Bold" pitchFamily="34" charset="-122"/>
                <a:cs typeface="Arial" panose="020B0604020202020204" pitchFamily="34" charset="0"/>
              </a:rPr>
              <a:t>Significance</a:t>
            </a:r>
            <a:endParaRPr lang="en-US" sz="2200" dirty="0">
              <a:latin typeface="Arial" panose="020B0604020202020204" pitchFamily="34" charset="0"/>
              <a:cs typeface="Arial" panose="020B0604020202020204" pitchFamily="34" charset="0"/>
            </a:endParaRPr>
          </a:p>
        </p:txBody>
      </p:sp>
      <p:sp>
        <p:nvSpPr>
          <p:cNvPr id="11" name="Text 9"/>
          <p:cNvSpPr/>
          <p:nvPr/>
        </p:nvSpPr>
        <p:spPr>
          <a:xfrm>
            <a:off x="9874568" y="2707005"/>
            <a:ext cx="3727490" cy="4354830"/>
          </a:xfrm>
          <a:prstGeom prst="rect">
            <a:avLst/>
          </a:prstGeom>
          <a:noFill/>
          <a:ln/>
        </p:spPr>
        <p:txBody>
          <a:bodyPr wrap="square" lIns="0" tIns="0" rIns="0" bIns="0" rtlCol="0" anchor="t"/>
          <a:lstStyle/>
          <a:p>
            <a:pPr>
              <a:lnSpc>
                <a:spcPts val="2850"/>
              </a:lnSpc>
            </a:pPr>
            <a:r>
              <a:rPr lang="en-US" sz="1750" dirty="0">
                <a:solidFill>
                  <a:srgbClr val="2A2742"/>
                </a:solidFill>
                <a:latin typeface="Arimo" pitchFamily="34" charset="0"/>
                <a:ea typeface="Arimo" pitchFamily="34" charset="-122"/>
                <a:cs typeface="Arimo" pitchFamily="34" charset="-120"/>
              </a:rPr>
              <a:t>This research leverages health informatics to uncover correlations between awareness and lifestyle factors. Findings will inform targeted awareness campaigns, equitable health policies, and technology-driven interventions to improve screening rates and overall outcomes.</a:t>
            </a:r>
            <a:endParaRPr lang="en-US" sz="1750" dirty="0"/>
          </a:p>
        </p:txBody>
      </p:sp>
      <p:sp>
        <p:nvSpPr>
          <p:cNvPr id="12" name="Rectangle 11"/>
          <p:cNvSpPr/>
          <p:nvPr/>
        </p:nvSpPr>
        <p:spPr>
          <a:xfrm>
            <a:off x="12770427" y="7782791"/>
            <a:ext cx="1776846" cy="353291"/>
          </a:xfrm>
          <a:prstGeom prst="rect">
            <a:avLst/>
          </a:prstGeom>
          <a:solidFill>
            <a:srgbClr val="EEE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08422" y="730806"/>
            <a:ext cx="5060156" cy="632460"/>
          </a:xfrm>
          <a:prstGeom prst="rect">
            <a:avLst/>
          </a:prstGeom>
          <a:noFill/>
          <a:ln/>
        </p:spPr>
        <p:txBody>
          <a:bodyPr wrap="none" lIns="0" tIns="0" rIns="0" bIns="0" rtlCol="0" anchor="t"/>
          <a:lstStyle/>
          <a:p>
            <a:pPr marL="0" indent="0">
              <a:lnSpc>
                <a:spcPts val="4950"/>
              </a:lnSpc>
              <a:buNone/>
            </a:pPr>
            <a:r>
              <a:rPr lang="en-US" sz="3950" b="1" dirty="0">
                <a:solidFill>
                  <a:srgbClr val="231971"/>
                </a:solidFill>
                <a:latin typeface="Arial" panose="020B0604020202020204" pitchFamily="34" charset="0"/>
                <a:ea typeface="Outfit Extra Bold" pitchFamily="34" charset="-122"/>
                <a:cs typeface="Arial" panose="020B0604020202020204" pitchFamily="34" charset="0"/>
              </a:rPr>
              <a:t>Key Variables</a:t>
            </a:r>
            <a:endParaRPr lang="en-US" sz="3950" dirty="0">
              <a:latin typeface="Arial" panose="020B0604020202020204" pitchFamily="34" charset="0"/>
              <a:cs typeface="Arial" panose="020B0604020202020204" pitchFamily="34" charset="0"/>
            </a:endParaRPr>
          </a:p>
        </p:txBody>
      </p:sp>
      <p:sp>
        <p:nvSpPr>
          <p:cNvPr id="3" name="Text 1"/>
          <p:cNvSpPr/>
          <p:nvPr/>
        </p:nvSpPr>
        <p:spPr>
          <a:xfrm>
            <a:off x="1153129" y="2376881"/>
            <a:ext cx="2530078" cy="316230"/>
          </a:xfrm>
          <a:prstGeom prst="rect">
            <a:avLst/>
          </a:prstGeom>
          <a:noFill/>
          <a:ln/>
        </p:spPr>
        <p:txBody>
          <a:bodyPr wrap="none" lIns="0" tIns="0" rIns="0" bIns="0" rtlCol="0" anchor="t"/>
          <a:lstStyle/>
          <a:p>
            <a:pPr marL="0" indent="0">
              <a:lnSpc>
                <a:spcPts val="2450"/>
              </a:lnSpc>
              <a:buNone/>
            </a:pPr>
            <a:endParaRPr lang="en-US" sz="1950" dirty="0">
              <a:latin typeface="Arial" panose="020B0604020202020204" pitchFamily="34" charset="0"/>
              <a:cs typeface="Arial" panose="020B0604020202020204" pitchFamily="34" charset="0"/>
            </a:endParaRPr>
          </a:p>
        </p:txBody>
      </p:sp>
      <p:sp>
        <p:nvSpPr>
          <p:cNvPr id="5" name="Text 3"/>
          <p:cNvSpPr/>
          <p:nvPr/>
        </p:nvSpPr>
        <p:spPr>
          <a:xfrm>
            <a:off x="1153129" y="3401533"/>
            <a:ext cx="4074795" cy="662940"/>
          </a:xfrm>
          <a:prstGeom prst="rect">
            <a:avLst/>
          </a:prstGeom>
          <a:noFill/>
          <a:ln/>
        </p:spPr>
        <p:txBody>
          <a:bodyPr wrap="square" lIns="0" tIns="0" rIns="0" bIns="0" rtlCol="0" anchor="t"/>
          <a:lstStyle/>
          <a:p>
            <a:pPr marL="342900" indent="-342900" algn="l">
              <a:lnSpc>
                <a:spcPts val="2550"/>
              </a:lnSpc>
              <a:buSzPct val="100000"/>
              <a:buChar char="•"/>
            </a:pPr>
            <a:endParaRPr lang="en-US" sz="1550" dirty="0"/>
          </a:p>
        </p:txBody>
      </p:sp>
      <p:sp>
        <p:nvSpPr>
          <p:cNvPr id="7" name="Text 5"/>
          <p:cNvSpPr/>
          <p:nvPr/>
        </p:nvSpPr>
        <p:spPr>
          <a:xfrm>
            <a:off x="1153129" y="4965181"/>
            <a:ext cx="4074795" cy="323850"/>
          </a:xfrm>
          <a:prstGeom prst="rect">
            <a:avLst/>
          </a:prstGeom>
          <a:noFill/>
          <a:ln/>
        </p:spPr>
        <p:txBody>
          <a:bodyPr wrap="none" lIns="0" tIns="0" rIns="0" bIns="0" rtlCol="0" anchor="t"/>
          <a:lstStyle/>
          <a:p>
            <a:pPr marL="0" indent="0">
              <a:lnSpc>
                <a:spcPts val="2550"/>
              </a:lnSpc>
              <a:buNone/>
            </a:pPr>
            <a:endParaRPr lang="en-US" sz="1550" dirty="0"/>
          </a:p>
        </p:txBody>
      </p:sp>
      <p:sp>
        <p:nvSpPr>
          <p:cNvPr id="10" name="Text 8"/>
          <p:cNvSpPr/>
          <p:nvPr/>
        </p:nvSpPr>
        <p:spPr>
          <a:xfrm>
            <a:off x="1153129" y="6379524"/>
            <a:ext cx="4074795" cy="323850"/>
          </a:xfrm>
          <a:prstGeom prst="rect">
            <a:avLst/>
          </a:prstGeom>
          <a:noFill/>
          <a:ln/>
        </p:spPr>
        <p:txBody>
          <a:bodyPr wrap="none" lIns="0" tIns="0" rIns="0" bIns="0" rtlCol="0" anchor="t"/>
          <a:lstStyle/>
          <a:p>
            <a:pPr marL="0" indent="0">
              <a:lnSpc>
                <a:spcPts val="2550"/>
              </a:lnSpc>
              <a:buNone/>
            </a:pPr>
            <a:endParaRPr lang="en-US" sz="1550" dirty="0"/>
          </a:p>
        </p:txBody>
      </p:sp>
      <p:sp>
        <p:nvSpPr>
          <p:cNvPr id="11" name="Text 9"/>
          <p:cNvSpPr/>
          <p:nvPr/>
        </p:nvSpPr>
        <p:spPr>
          <a:xfrm>
            <a:off x="1144841" y="6376857"/>
            <a:ext cx="4074795" cy="331470"/>
          </a:xfrm>
          <a:prstGeom prst="rect">
            <a:avLst/>
          </a:prstGeom>
          <a:noFill/>
          <a:ln/>
        </p:spPr>
        <p:txBody>
          <a:bodyPr wrap="none" lIns="0" tIns="0" rIns="0" bIns="0" rtlCol="0" anchor="t"/>
          <a:lstStyle/>
          <a:p>
            <a:pPr marL="342900" indent="-342900" algn="l">
              <a:lnSpc>
                <a:spcPts val="2550"/>
              </a:lnSpc>
              <a:buSzPct val="100000"/>
              <a:buChar char="•"/>
            </a:pPr>
            <a:endParaRPr lang="en-US" sz="1550" dirty="0"/>
          </a:p>
        </p:txBody>
      </p:sp>
      <p:sp>
        <p:nvSpPr>
          <p:cNvPr id="12" name="Text 10"/>
          <p:cNvSpPr/>
          <p:nvPr/>
        </p:nvSpPr>
        <p:spPr>
          <a:xfrm>
            <a:off x="1144841" y="6779169"/>
            <a:ext cx="4074795" cy="647700"/>
          </a:xfrm>
          <a:prstGeom prst="rect">
            <a:avLst/>
          </a:prstGeom>
          <a:noFill/>
          <a:ln/>
        </p:spPr>
        <p:txBody>
          <a:bodyPr wrap="square" lIns="0" tIns="0" rIns="0" bIns="0" rtlCol="0" anchor="t"/>
          <a:lstStyle/>
          <a:p>
            <a:pPr marL="342900" indent="-342900" algn="l">
              <a:lnSpc>
                <a:spcPts val="2550"/>
              </a:lnSpc>
              <a:buSzPct val="100000"/>
              <a:buChar char="•"/>
            </a:pPr>
            <a:endParaRPr lang="en-US" sz="1550" dirty="0"/>
          </a:p>
        </p:txBody>
      </p:sp>
      <p:sp>
        <p:nvSpPr>
          <p:cNvPr id="30" name="Rectangle 29"/>
          <p:cNvSpPr/>
          <p:nvPr/>
        </p:nvSpPr>
        <p:spPr>
          <a:xfrm>
            <a:off x="12770427" y="7782791"/>
            <a:ext cx="1776846" cy="353291"/>
          </a:xfrm>
          <a:prstGeom prst="rect">
            <a:avLst/>
          </a:prstGeom>
          <a:solidFill>
            <a:srgbClr val="EEE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Rectangle 46"/>
          <p:cNvSpPr/>
          <p:nvPr/>
        </p:nvSpPr>
        <p:spPr>
          <a:xfrm>
            <a:off x="791902" y="1592972"/>
            <a:ext cx="4257117" cy="1858734"/>
          </a:xfrm>
          <a:prstGeom prst="rect">
            <a:avLst/>
          </a:prstGeom>
          <a:solidFill>
            <a:srgbClr val="E9E6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b="1" dirty="0" err="1" smtClean="0">
                <a:solidFill>
                  <a:schemeClr val="tx1"/>
                </a:solidFill>
              </a:rPr>
              <a:t>DocTellColorectalTests</a:t>
            </a:r>
            <a:r>
              <a:rPr lang="en-IN" b="1" dirty="0">
                <a:solidFill>
                  <a:schemeClr val="tx1"/>
                </a:solidFill>
              </a:rPr>
              <a:t>:</a:t>
            </a:r>
            <a:endParaRPr lang="en-IN" dirty="0">
              <a:solidFill>
                <a:schemeClr val="tx1"/>
              </a:solidFill>
            </a:endParaRPr>
          </a:p>
          <a:p>
            <a:pPr marL="285750" indent="-285750">
              <a:buFont typeface="Arial" panose="020B0604020202020204" pitchFamily="34" charset="0"/>
              <a:buChar char="•"/>
            </a:pPr>
            <a:r>
              <a:rPr lang="en-IN" dirty="0">
                <a:solidFill>
                  <a:schemeClr val="tx1"/>
                </a:solidFill>
              </a:rPr>
              <a:t>Indicates whether a healthcare provider informed the patient about colorectal cancer screening tests.</a:t>
            </a:r>
          </a:p>
          <a:p>
            <a:pPr marL="285750" indent="-285750">
              <a:buFont typeface="Arial" panose="020B0604020202020204" pitchFamily="34" charset="0"/>
              <a:buChar char="•"/>
            </a:pPr>
            <a:r>
              <a:rPr lang="en-IN" dirty="0">
                <a:solidFill>
                  <a:schemeClr val="tx1"/>
                </a:solidFill>
              </a:rPr>
              <a:t>Type: Categorical (Yes/No</a:t>
            </a:r>
            <a:r>
              <a:rPr lang="en-IN" dirty="0" smtClean="0">
                <a:solidFill>
                  <a:schemeClr val="tx1"/>
                </a:solidFill>
              </a:rPr>
              <a:t>).</a:t>
            </a:r>
            <a:endParaRPr lang="en-IN" dirty="0">
              <a:solidFill>
                <a:schemeClr val="tx1"/>
              </a:solidFill>
            </a:endParaRPr>
          </a:p>
        </p:txBody>
      </p:sp>
      <p:sp>
        <p:nvSpPr>
          <p:cNvPr id="48" name="Rectangle 47"/>
          <p:cNvSpPr/>
          <p:nvPr/>
        </p:nvSpPr>
        <p:spPr>
          <a:xfrm>
            <a:off x="5211348" y="1592972"/>
            <a:ext cx="4257117" cy="1858734"/>
          </a:xfrm>
          <a:prstGeom prst="rect">
            <a:avLst/>
          </a:prstGeom>
          <a:solidFill>
            <a:srgbClr val="E9E6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IN" dirty="0">
              <a:solidFill>
                <a:schemeClr val="tx1"/>
              </a:solidFill>
            </a:endParaRPr>
          </a:p>
          <a:p>
            <a:r>
              <a:rPr lang="en-IN" b="1" dirty="0" err="1" smtClean="0">
                <a:solidFill>
                  <a:schemeClr val="tx1"/>
                </a:solidFill>
              </a:rPr>
              <a:t>WeeklyMinutesModerateExercise</a:t>
            </a:r>
            <a:r>
              <a:rPr lang="en-IN" b="1" dirty="0">
                <a:solidFill>
                  <a:schemeClr val="tx1"/>
                </a:solidFill>
              </a:rPr>
              <a:t>:</a:t>
            </a:r>
            <a:endParaRPr lang="en-IN" dirty="0">
              <a:solidFill>
                <a:schemeClr val="tx1"/>
              </a:solidFill>
            </a:endParaRPr>
          </a:p>
          <a:p>
            <a:pPr marL="285750" indent="-285750">
              <a:buFont typeface="Arial" panose="020B0604020202020204" pitchFamily="34" charset="0"/>
              <a:buChar char="•"/>
            </a:pPr>
            <a:r>
              <a:rPr lang="en-IN" dirty="0">
                <a:solidFill>
                  <a:schemeClr val="tx1"/>
                </a:solidFill>
              </a:rPr>
              <a:t>Total weekly minutes spent on moderate-intensity exercise, reflecting physical activity levels.</a:t>
            </a:r>
          </a:p>
          <a:p>
            <a:pPr marL="285750" indent="-285750">
              <a:buFont typeface="Arial" panose="020B0604020202020204" pitchFamily="34" charset="0"/>
              <a:buChar char="•"/>
            </a:pPr>
            <a:r>
              <a:rPr lang="en-IN" dirty="0">
                <a:solidFill>
                  <a:schemeClr val="tx1"/>
                </a:solidFill>
              </a:rPr>
              <a:t>Type: Continuous (minutes per week</a:t>
            </a:r>
            <a:r>
              <a:rPr lang="en-IN" dirty="0" smtClean="0">
                <a:solidFill>
                  <a:schemeClr val="tx1"/>
                </a:solidFill>
              </a:rPr>
              <a:t>).</a:t>
            </a:r>
          </a:p>
          <a:p>
            <a:pPr marL="285750" indent="-285750">
              <a:buFont typeface="Arial" panose="020B0604020202020204" pitchFamily="34" charset="0"/>
              <a:buChar char="•"/>
            </a:pPr>
            <a:endParaRPr lang="en-IN" dirty="0" smtClean="0">
              <a:solidFill>
                <a:schemeClr val="tx1"/>
              </a:solidFill>
            </a:endParaRPr>
          </a:p>
        </p:txBody>
      </p:sp>
      <p:sp>
        <p:nvSpPr>
          <p:cNvPr id="49" name="Rectangle 48"/>
          <p:cNvSpPr/>
          <p:nvPr/>
        </p:nvSpPr>
        <p:spPr>
          <a:xfrm>
            <a:off x="9630794" y="1596869"/>
            <a:ext cx="4257117" cy="1858734"/>
          </a:xfrm>
          <a:prstGeom prst="rect">
            <a:avLst/>
          </a:prstGeom>
          <a:solidFill>
            <a:srgbClr val="E9E6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smtClean="0">
                <a:solidFill>
                  <a:schemeClr val="tx1"/>
                </a:solidFill>
              </a:rPr>
              <a:t>SmokeStat</a:t>
            </a:r>
            <a:r>
              <a:rPr lang="en-US" b="1" dirty="0">
                <a:solidFill>
                  <a:schemeClr val="tx1"/>
                </a:solidFill>
              </a:rPr>
              <a:t>: </a:t>
            </a:r>
            <a:endParaRPr lang="en-US" b="1" dirty="0" smtClean="0">
              <a:solidFill>
                <a:schemeClr val="tx1"/>
              </a:solidFill>
            </a:endParaRPr>
          </a:p>
          <a:p>
            <a:pPr marL="285750" indent="-285750">
              <a:buFont typeface="Arial" panose="020B0604020202020204" pitchFamily="34" charset="0"/>
              <a:buChar char="•"/>
            </a:pPr>
            <a:r>
              <a:rPr lang="en-US" dirty="0" smtClean="0">
                <a:solidFill>
                  <a:schemeClr val="tx1"/>
                </a:solidFill>
              </a:rPr>
              <a:t>Smoking </a:t>
            </a:r>
            <a:r>
              <a:rPr lang="en-US" dirty="0">
                <a:solidFill>
                  <a:schemeClr val="tx1"/>
                </a:solidFill>
              </a:rPr>
              <a:t>status categorized as </a:t>
            </a:r>
            <a:r>
              <a:rPr lang="en-US" dirty="0" smtClean="0">
                <a:solidFill>
                  <a:schemeClr val="tx1"/>
                </a:solidFill>
              </a:rPr>
              <a:t>current, former, </a:t>
            </a:r>
            <a:r>
              <a:rPr lang="en-US" dirty="0">
                <a:solidFill>
                  <a:schemeClr val="tx1"/>
                </a:solidFill>
              </a:rPr>
              <a:t>or never smoked. </a:t>
            </a:r>
            <a:endParaRPr lang="en-US" dirty="0" smtClean="0">
              <a:solidFill>
                <a:schemeClr val="tx1"/>
              </a:solidFill>
            </a:endParaRPr>
          </a:p>
          <a:p>
            <a:pPr marL="285750" indent="-285750">
              <a:buFont typeface="Arial" panose="020B0604020202020204" pitchFamily="34" charset="0"/>
              <a:buChar char="•"/>
            </a:pPr>
            <a:r>
              <a:rPr lang="en-US" dirty="0" smtClean="0">
                <a:solidFill>
                  <a:schemeClr val="tx1"/>
                </a:solidFill>
              </a:rPr>
              <a:t>Type</a:t>
            </a:r>
            <a:r>
              <a:rPr lang="en-US" dirty="0">
                <a:solidFill>
                  <a:schemeClr val="tx1"/>
                </a:solidFill>
              </a:rPr>
              <a:t>: </a:t>
            </a:r>
            <a:r>
              <a:rPr lang="en-US" dirty="0" smtClean="0">
                <a:solidFill>
                  <a:schemeClr val="tx1"/>
                </a:solidFill>
              </a:rPr>
              <a:t>Categorical (Current/Former/Never</a:t>
            </a:r>
            <a:r>
              <a:rPr lang="en-US" dirty="0">
                <a:solidFill>
                  <a:schemeClr val="tx1"/>
                </a:solidFill>
              </a:rPr>
              <a:t>).</a:t>
            </a:r>
            <a:endParaRPr lang="en-IN" dirty="0">
              <a:solidFill>
                <a:schemeClr val="tx1"/>
              </a:solidFill>
            </a:endParaRPr>
          </a:p>
        </p:txBody>
      </p:sp>
      <p:sp>
        <p:nvSpPr>
          <p:cNvPr id="50" name="Rectangle 49"/>
          <p:cNvSpPr/>
          <p:nvPr/>
        </p:nvSpPr>
        <p:spPr>
          <a:xfrm>
            <a:off x="791903" y="3656975"/>
            <a:ext cx="4257117" cy="1858734"/>
          </a:xfrm>
          <a:prstGeom prst="rect">
            <a:avLst/>
          </a:prstGeom>
          <a:solidFill>
            <a:srgbClr val="E9E6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b="1" dirty="0" err="1" smtClean="0">
                <a:solidFill>
                  <a:schemeClr val="tx1"/>
                </a:solidFill>
              </a:rPr>
              <a:t>UseECigNow</a:t>
            </a:r>
            <a:r>
              <a:rPr lang="en-IN" b="1" dirty="0" smtClean="0">
                <a:solidFill>
                  <a:schemeClr val="tx1"/>
                </a:solidFill>
              </a:rPr>
              <a:t>:</a:t>
            </a:r>
            <a:endParaRPr lang="en-IN" dirty="0" smtClean="0">
              <a:solidFill>
                <a:schemeClr val="tx1"/>
              </a:solidFill>
            </a:endParaRPr>
          </a:p>
          <a:p>
            <a:pPr marL="285750" indent="-285750">
              <a:buFont typeface="Arial" panose="020B0604020202020204" pitchFamily="34" charset="0"/>
              <a:buChar char="•"/>
            </a:pPr>
            <a:r>
              <a:rPr lang="en-IN" dirty="0" smtClean="0">
                <a:solidFill>
                  <a:schemeClr val="tx1"/>
                </a:solidFill>
              </a:rPr>
              <a:t>Indicates whether the individual currently uses e-cigarettes.</a:t>
            </a:r>
          </a:p>
          <a:p>
            <a:pPr marL="285750" indent="-285750">
              <a:buFont typeface="Arial" panose="020B0604020202020204" pitchFamily="34" charset="0"/>
              <a:buChar char="•"/>
            </a:pPr>
            <a:r>
              <a:rPr lang="en-IN" dirty="0" smtClean="0">
                <a:solidFill>
                  <a:schemeClr val="tx1"/>
                </a:solidFill>
              </a:rPr>
              <a:t>Type: Binary (Yes/No).</a:t>
            </a:r>
            <a:endParaRPr lang="en-IN" dirty="0">
              <a:solidFill>
                <a:schemeClr val="tx1"/>
              </a:solidFill>
            </a:endParaRPr>
          </a:p>
        </p:txBody>
      </p:sp>
      <p:sp>
        <p:nvSpPr>
          <p:cNvPr id="51" name="Rectangle 50"/>
          <p:cNvSpPr/>
          <p:nvPr/>
        </p:nvSpPr>
        <p:spPr>
          <a:xfrm>
            <a:off x="5211347" y="3656975"/>
            <a:ext cx="4257117" cy="1858734"/>
          </a:xfrm>
          <a:prstGeom prst="rect">
            <a:avLst/>
          </a:prstGeom>
          <a:solidFill>
            <a:srgbClr val="E9E6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smtClean="0">
                <a:solidFill>
                  <a:schemeClr val="tx1"/>
                </a:solidFill>
              </a:rPr>
              <a:t>IncreaseCancer_NEFruitVeg</a:t>
            </a:r>
            <a:r>
              <a:rPr lang="en-US" b="1" dirty="0">
                <a:solidFill>
                  <a:schemeClr val="tx1"/>
                </a:solidFill>
              </a:rPr>
              <a:t>: </a:t>
            </a:r>
          </a:p>
          <a:p>
            <a:pPr marL="285750" indent="-285750">
              <a:buFont typeface="Arial" panose="020B0604020202020204" pitchFamily="34" charset="0"/>
              <a:buChar char="•"/>
            </a:pPr>
            <a:r>
              <a:rPr lang="en-US" dirty="0">
                <a:solidFill>
                  <a:schemeClr val="tx1"/>
                </a:solidFill>
              </a:rPr>
              <a:t>Measures insufficient fruit and vegetable consumption, a known risk factor for colorectal cancer. </a:t>
            </a:r>
          </a:p>
          <a:p>
            <a:pPr marL="285750" indent="-285750">
              <a:buFont typeface="Arial" panose="020B0604020202020204" pitchFamily="34" charset="0"/>
              <a:buChar char="•"/>
            </a:pPr>
            <a:r>
              <a:rPr lang="en-US" dirty="0">
                <a:solidFill>
                  <a:schemeClr val="tx1"/>
                </a:solidFill>
              </a:rPr>
              <a:t>Type: Ordinal (Low/Moderate/High).</a:t>
            </a:r>
            <a:endParaRPr lang="en-IN" dirty="0">
              <a:solidFill>
                <a:schemeClr val="tx1"/>
              </a:solidFill>
            </a:endParaRPr>
          </a:p>
        </p:txBody>
      </p:sp>
      <p:sp>
        <p:nvSpPr>
          <p:cNvPr id="52" name="Rectangle 51"/>
          <p:cNvSpPr/>
          <p:nvPr/>
        </p:nvSpPr>
        <p:spPr>
          <a:xfrm>
            <a:off x="9630791" y="3656975"/>
            <a:ext cx="4257117" cy="1858734"/>
          </a:xfrm>
          <a:prstGeom prst="rect">
            <a:avLst/>
          </a:prstGeom>
          <a:solidFill>
            <a:srgbClr val="E9E6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smtClean="0">
                <a:solidFill>
                  <a:schemeClr val="tx1"/>
                </a:solidFill>
              </a:rPr>
              <a:t>IncreaseCancer_TMProcMeat</a:t>
            </a:r>
            <a:r>
              <a:rPr lang="en-US" b="1" dirty="0">
                <a:solidFill>
                  <a:schemeClr val="tx1"/>
                </a:solidFill>
              </a:rPr>
              <a:t>: </a:t>
            </a:r>
          </a:p>
          <a:p>
            <a:pPr marL="285750" indent="-285750">
              <a:buFont typeface="Arial" panose="020B0604020202020204" pitchFamily="34" charset="0"/>
              <a:buChar char="•"/>
            </a:pPr>
            <a:r>
              <a:rPr lang="en-US" dirty="0">
                <a:solidFill>
                  <a:schemeClr val="tx1"/>
                </a:solidFill>
              </a:rPr>
              <a:t>Tracks the frequency of consuming processed meats, which are linked to increased cancer risk. </a:t>
            </a:r>
          </a:p>
          <a:p>
            <a:pPr marL="285750" indent="-285750">
              <a:buFont typeface="Arial" panose="020B0604020202020204" pitchFamily="34" charset="0"/>
              <a:buChar char="•"/>
            </a:pPr>
            <a:r>
              <a:rPr lang="en-US" dirty="0">
                <a:solidFill>
                  <a:schemeClr val="tx1"/>
                </a:solidFill>
              </a:rPr>
              <a:t>Type: Ordinal (Low/Moderate/High). </a:t>
            </a:r>
            <a:endParaRPr lang="en-US" dirty="0">
              <a:solidFill>
                <a:schemeClr val="tx1"/>
              </a:solidFill>
            </a:endParaRPr>
          </a:p>
        </p:txBody>
      </p:sp>
      <p:sp>
        <p:nvSpPr>
          <p:cNvPr id="54" name="Rectangle 53"/>
          <p:cNvSpPr/>
          <p:nvPr/>
        </p:nvSpPr>
        <p:spPr>
          <a:xfrm>
            <a:off x="791901" y="5720978"/>
            <a:ext cx="4257117" cy="1858734"/>
          </a:xfrm>
          <a:prstGeom prst="rect">
            <a:avLst/>
          </a:prstGeom>
          <a:solidFill>
            <a:srgbClr val="E9E6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err="1">
                <a:solidFill>
                  <a:schemeClr val="tx1"/>
                </a:solidFill>
              </a:rPr>
              <a:t>IncreaseCancer_TMFastFood</a:t>
            </a:r>
            <a:r>
              <a:rPr lang="en-US" b="1" dirty="0">
                <a:solidFill>
                  <a:schemeClr val="tx1"/>
                </a:solidFill>
              </a:rPr>
              <a:t>: </a:t>
            </a:r>
          </a:p>
          <a:p>
            <a:pPr marL="285750" indent="-285750">
              <a:buFont typeface="Arial" panose="020B0604020202020204" pitchFamily="34" charset="0"/>
              <a:buChar char="•"/>
            </a:pPr>
            <a:r>
              <a:rPr lang="en-US" dirty="0">
                <a:solidFill>
                  <a:schemeClr val="tx1"/>
                </a:solidFill>
              </a:rPr>
              <a:t>Frequency of fast food consumption, indicative of poor dietary habits. </a:t>
            </a:r>
          </a:p>
          <a:p>
            <a:pPr marL="285750" indent="-285750">
              <a:buFont typeface="Arial" panose="020B0604020202020204" pitchFamily="34" charset="0"/>
              <a:buChar char="•"/>
            </a:pPr>
            <a:r>
              <a:rPr lang="en-US" dirty="0">
                <a:solidFill>
                  <a:schemeClr val="tx1"/>
                </a:solidFill>
              </a:rPr>
              <a:t>Type: Ordinal (Low/Moderate/High).</a:t>
            </a:r>
            <a:endParaRPr lang="en-IN" dirty="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62616" y="861288"/>
            <a:ext cx="12309147" cy="708779"/>
          </a:xfrm>
          <a:prstGeom prst="rect">
            <a:avLst/>
          </a:prstGeom>
          <a:noFill/>
          <a:ln/>
        </p:spPr>
        <p:txBody>
          <a:bodyPr wrap="none" lIns="0" tIns="0" rIns="0" bIns="0" rtlCol="0" anchor="t"/>
          <a:lstStyle/>
          <a:p>
            <a:pPr>
              <a:lnSpc>
                <a:spcPts val="5550"/>
              </a:lnSpc>
            </a:pPr>
            <a:r>
              <a:rPr lang="en-US" sz="4450" b="1" dirty="0" smtClean="0">
                <a:solidFill>
                  <a:srgbClr val="231971"/>
                </a:solidFill>
                <a:latin typeface="Arial" panose="020B0604020202020204" pitchFamily="34" charset="0"/>
                <a:ea typeface="Outfit Extra Bold" pitchFamily="34" charset="-122"/>
                <a:cs typeface="Arial" panose="020B0604020202020204" pitchFamily="34" charset="0"/>
              </a:rPr>
              <a:t>Connection to Course Materials &amp; Literature:</a:t>
            </a:r>
            <a:endParaRPr lang="en-US" sz="4450" dirty="0">
              <a:latin typeface="Arial" panose="020B0604020202020204" pitchFamily="34" charset="0"/>
              <a:cs typeface="Arial" panose="020B0604020202020204" pitchFamily="34" charset="0"/>
            </a:endParaRPr>
          </a:p>
        </p:txBody>
      </p:sp>
      <p:sp>
        <p:nvSpPr>
          <p:cNvPr id="5" name="Text 7"/>
          <p:cNvSpPr/>
          <p:nvPr/>
        </p:nvSpPr>
        <p:spPr>
          <a:xfrm>
            <a:off x="949686" y="2186642"/>
            <a:ext cx="12939934" cy="4879176"/>
          </a:xfrm>
          <a:prstGeom prst="rect">
            <a:avLst/>
          </a:prstGeom>
          <a:noFill/>
          <a:ln/>
        </p:spPr>
        <p:txBody>
          <a:bodyPr wrap="square" lIns="0" tIns="0" rIns="0" bIns="0" rtlCol="0" anchor="t"/>
          <a:lstStyle/>
          <a:p>
            <a:pPr marL="285750" indent="-285750">
              <a:lnSpc>
                <a:spcPts val="2500"/>
              </a:lnSpc>
              <a:buFont typeface="Arial" panose="020B0604020202020204" pitchFamily="34" charset="0"/>
              <a:buChar char="•"/>
            </a:pPr>
            <a:r>
              <a:rPr lang="en-US" b="1" dirty="0" smtClean="0">
                <a:solidFill>
                  <a:srgbClr val="2A2742"/>
                </a:solidFill>
                <a:latin typeface="Arimo" pitchFamily="34" charset="0"/>
                <a:ea typeface="Arimo" pitchFamily="34" charset="-122"/>
                <a:cs typeface="Arimo" pitchFamily="34" charset="-120"/>
              </a:rPr>
              <a:t>Data Analysis &amp; Visualization (Lecture 2) </a:t>
            </a:r>
          </a:p>
          <a:p>
            <a:pPr>
              <a:lnSpc>
                <a:spcPts val="2500"/>
              </a:lnSpc>
            </a:pPr>
            <a:r>
              <a:rPr lang="en-US" dirty="0" smtClean="0">
                <a:solidFill>
                  <a:srgbClr val="2A2742"/>
                </a:solidFill>
                <a:latin typeface="Arimo" pitchFamily="34" charset="0"/>
                <a:ea typeface="Arimo" pitchFamily="34" charset="-122"/>
                <a:cs typeface="Arimo" pitchFamily="34" charset="-120"/>
              </a:rPr>
              <a:t>The visualizations employed in this study, such as histograms and correlation </a:t>
            </a:r>
            <a:r>
              <a:rPr lang="en-US" dirty="0" err="1" smtClean="0">
                <a:solidFill>
                  <a:srgbClr val="2A2742"/>
                </a:solidFill>
                <a:latin typeface="Arimo" pitchFamily="34" charset="0"/>
                <a:ea typeface="Arimo" pitchFamily="34" charset="-122"/>
                <a:cs typeface="Arimo" pitchFamily="34" charset="-120"/>
              </a:rPr>
              <a:t>heatmaps</a:t>
            </a:r>
            <a:r>
              <a:rPr lang="en-US" dirty="0" smtClean="0">
                <a:solidFill>
                  <a:srgbClr val="2A2742"/>
                </a:solidFill>
                <a:latin typeface="Arimo" pitchFamily="34" charset="0"/>
                <a:ea typeface="Arimo" pitchFamily="34" charset="-122"/>
                <a:cs typeface="Arimo" pitchFamily="34" charset="-120"/>
              </a:rPr>
              <a:t>, apply principles of clarity and accessibility, reflecting best practices discussed in class. </a:t>
            </a:r>
          </a:p>
          <a:p>
            <a:pPr marL="285750" indent="-285750">
              <a:lnSpc>
                <a:spcPts val="2500"/>
              </a:lnSpc>
              <a:buFont typeface="Arial" panose="020B0604020202020204" pitchFamily="34" charset="0"/>
              <a:buChar char="•"/>
            </a:pPr>
            <a:endParaRPr lang="en-US" dirty="0">
              <a:solidFill>
                <a:srgbClr val="2A2742"/>
              </a:solidFill>
              <a:latin typeface="Arimo" pitchFamily="34" charset="0"/>
              <a:ea typeface="Arimo" pitchFamily="34" charset="-122"/>
              <a:cs typeface="Arimo" pitchFamily="34" charset="-120"/>
            </a:endParaRPr>
          </a:p>
          <a:p>
            <a:pPr marL="285750" indent="-285750">
              <a:lnSpc>
                <a:spcPts val="2500"/>
              </a:lnSpc>
              <a:buFont typeface="Arial" panose="020B0604020202020204" pitchFamily="34" charset="0"/>
              <a:buChar char="•"/>
            </a:pPr>
            <a:r>
              <a:rPr lang="en-US" b="1" dirty="0" smtClean="0">
                <a:solidFill>
                  <a:srgbClr val="2A2742"/>
                </a:solidFill>
                <a:latin typeface="Arimo" pitchFamily="34" charset="0"/>
                <a:ea typeface="Arimo" pitchFamily="34" charset="-122"/>
                <a:cs typeface="Arimo" pitchFamily="34" charset="-120"/>
              </a:rPr>
              <a:t>Behavioral and Socioeconomic Disparities (Lecture 3) </a:t>
            </a:r>
          </a:p>
          <a:p>
            <a:pPr>
              <a:lnSpc>
                <a:spcPts val="2500"/>
              </a:lnSpc>
            </a:pPr>
            <a:r>
              <a:rPr lang="en-US" dirty="0" smtClean="0">
                <a:solidFill>
                  <a:srgbClr val="2A2742"/>
                </a:solidFill>
                <a:latin typeface="Arimo" pitchFamily="34" charset="0"/>
                <a:ea typeface="Arimo" pitchFamily="34" charset="-122"/>
                <a:cs typeface="Arimo" pitchFamily="34" charset="-120"/>
              </a:rPr>
              <a:t>Focus on behavioral data (e.g., smoking, exercise) </a:t>
            </a:r>
            <a:r>
              <a:rPr lang="en-US" dirty="0" smtClean="0">
                <a:solidFill>
                  <a:srgbClr val="2A2742"/>
                </a:solidFill>
                <a:latin typeface="Arimo" pitchFamily="34" charset="0"/>
                <a:ea typeface="Arimo" pitchFamily="34" charset="-122"/>
                <a:cs typeface="Arimo" pitchFamily="34" charset="-120"/>
              </a:rPr>
              <a:t>and socioeconomic factors ties </a:t>
            </a:r>
            <a:r>
              <a:rPr lang="en-US" dirty="0" smtClean="0">
                <a:solidFill>
                  <a:srgbClr val="2A2742"/>
                </a:solidFill>
                <a:latin typeface="Arimo" pitchFamily="34" charset="0"/>
                <a:ea typeface="Arimo" pitchFamily="34" charset="-122"/>
                <a:cs typeface="Arimo" pitchFamily="34" charset="-120"/>
              </a:rPr>
              <a:t>directly to course concepts on addressing social determinants of health through technology. </a:t>
            </a:r>
          </a:p>
          <a:p>
            <a:pPr>
              <a:lnSpc>
                <a:spcPts val="2500"/>
              </a:lnSpc>
            </a:pPr>
            <a:endParaRPr lang="en-US" dirty="0">
              <a:solidFill>
                <a:srgbClr val="2A2742"/>
              </a:solidFill>
              <a:latin typeface="Arimo" pitchFamily="34" charset="0"/>
              <a:ea typeface="Arimo" pitchFamily="34" charset="-122"/>
              <a:cs typeface="Arimo" pitchFamily="34" charset="-120"/>
            </a:endParaRPr>
          </a:p>
          <a:p>
            <a:pPr marL="285750" indent="-285750">
              <a:lnSpc>
                <a:spcPts val="2500"/>
              </a:lnSpc>
              <a:buFont typeface="Arial" panose="020B0604020202020204" pitchFamily="34" charset="0"/>
              <a:buChar char="•"/>
            </a:pPr>
            <a:r>
              <a:rPr lang="en-US" b="1" dirty="0" smtClean="0">
                <a:solidFill>
                  <a:srgbClr val="2A2742"/>
                </a:solidFill>
                <a:latin typeface="Arimo" pitchFamily="34" charset="0"/>
                <a:ea typeface="Arimo" pitchFamily="34" charset="-122"/>
                <a:cs typeface="Arimo" pitchFamily="34" charset="-120"/>
              </a:rPr>
              <a:t>Data Privacy &amp; Security (Lecture 7) </a:t>
            </a:r>
          </a:p>
          <a:p>
            <a:pPr>
              <a:lnSpc>
                <a:spcPts val="2500"/>
              </a:lnSpc>
            </a:pPr>
            <a:r>
              <a:rPr lang="en-US" dirty="0" smtClean="0">
                <a:solidFill>
                  <a:srgbClr val="2A2742"/>
                </a:solidFill>
                <a:latin typeface="Arimo" pitchFamily="34" charset="0"/>
                <a:ea typeface="Arimo" pitchFamily="34" charset="-122"/>
                <a:cs typeface="Arimo" pitchFamily="34" charset="-120"/>
              </a:rPr>
              <a:t>The handling of HINTS 6 data reflects the principles of privacy and security in health data management, ensuring ethical and compliant research practices. </a:t>
            </a:r>
          </a:p>
          <a:p>
            <a:pPr>
              <a:lnSpc>
                <a:spcPts val="2500"/>
              </a:lnSpc>
            </a:pPr>
            <a:endParaRPr lang="en-US" dirty="0" smtClean="0">
              <a:solidFill>
                <a:srgbClr val="2A2742"/>
              </a:solidFill>
              <a:latin typeface="Arimo" pitchFamily="34" charset="0"/>
              <a:ea typeface="Arimo" pitchFamily="34" charset="-122"/>
              <a:cs typeface="Arimo" pitchFamily="34" charset="-120"/>
            </a:endParaRPr>
          </a:p>
          <a:p>
            <a:pPr marL="285750" indent="-285750">
              <a:lnSpc>
                <a:spcPts val="2500"/>
              </a:lnSpc>
              <a:buFont typeface="Arial" panose="020B0604020202020204" pitchFamily="34" charset="0"/>
              <a:buChar char="•"/>
            </a:pPr>
            <a:r>
              <a:rPr lang="en-US" b="1" dirty="0" smtClean="0">
                <a:solidFill>
                  <a:srgbClr val="2A2742"/>
                </a:solidFill>
                <a:latin typeface="Arimo" pitchFamily="34" charset="0"/>
                <a:ea typeface="Arimo" pitchFamily="34" charset="-122"/>
                <a:cs typeface="Arimo" pitchFamily="34" charset="-120"/>
              </a:rPr>
              <a:t>Natural Language Processing (Lecture 9) </a:t>
            </a:r>
          </a:p>
          <a:p>
            <a:pPr>
              <a:lnSpc>
                <a:spcPts val="2500"/>
              </a:lnSpc>
            </a:pPr>
            <a:r>
              <a:rPr lang="en-US" dirty="0" smtClean="0">
                <a:solidFill>
                  <a:srgbClr val="2A2742"/>
                </a:solidFill>
                <a:latin typeface="Arimo" pitchFamily="34" charset="0"/>
                <a:ea typeface="Arimo" pitchFamily="34" charset="-122"/>
                <a:cs typeface="Arimo" pitchFamily="34" charset="-120"/>
              </a:rPr>
              <a:t>Future research directions propose using NLP for clinical note analysis, aligning with the lecture focus on transforming unstructured data into actionable health insights.</a:t>
            </a:r>
          </a:p>
        </p:txBody>
      </p:sp>
      <p:sp>
        <p:nvSpPr>
          <p:cNvPr id="7" name="Rectangle 6"/>
          <p:cNvSpPr/>
          <p:nvPr/>
        </p:nvSpPr>
        <p:spPr>
          <a:xfrm>
            <a:off x="12770427" y="7782791"/>
            <a:ext cx="1776846" cy="353291"/>
          </a:xfrm>
          <a:prstGeom prst="rect">
            <a:avLst/>
          </a:prstGeom>
          <a:solidFill>
            <a:srgbClr val="EEEE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73073" y="629072"/>
            <a:ext cx="7597854" cy="1380411"/>
          </a:xfrm>
          <a:prstGeom prst="rect">
            <a:avLst/>
          </a:prstGeom>
          <a:noFill/>
          <a:ln/>
        </p:spPr>
        <p:txBody>
          <a:bodyPr wrap="square" lIns="0" tIns="0" rIns="0" bIns="0" rtlCol="0" anchor="t"/>
          <a:lstStyle/>
          <a:p>
            <a:pPr marL="0" indent="0">
              <a:lnSpc>
                <a:spcPts val="5400"/>
              </a:lnSpc>
              <a:buNone/>
            </a:pPr>
            <a:r>
              <a:rPr lang="en-US" sz="4300" b="1" dirty="0" smtClean="0">
                <a:solidFill>
                  <a:srgbClr val="231971"/>
                </a:solidFill>
                <a:latin typeface="Arial" panose="020B0604020202020204" pitchFamily="34" charset="0"/>
                <a:ea typeface="Outfit Extra Bold" pitchFamily="34" charset="-122"/>
                <a:cs typeface="Arial" panose="020B0604020202020204" pitchFamily="34" charset="0"/>
              </a:rPr>
              <a:t>Analytical </a:t>
            </a:r>
            <a:r>
              <a:rPr lang="en-US" sz="4300" b="1" dirty="0">
                <a:solidFill>
                  <a:srgbClr val="231971"/>
                </a:solidFill>
                <a:latin typeface="Arial" panose="020B0604020202020204" pitchFamily="34" charset="0"/>
                <a:ea typeface="Outfit Extra Bold" pitchFamily="34" charset="-122"/>
                <a:cs typeface="Arial" panose="020B0604020202020204" pitchFamily="34" charset="0"/>
              </a:rPr>
              <a:t>Approach</a:t>
            </a:r>
            <a:endParaRPr lang="en-US" sz="4300" dirty="0">
              <a:latin typeface="Arial" panose="020B0604020202020204" pitchFamily="34" charset="0"/>
              <a:cs typeface="Arial" panose="020B0604020202020204" pitchFamily="34" charset="0"/>
            </a:endParaRPr>
          </a:p>
        </p:txBody>
      </p:sp>
      <p:pic>
        <p:nvPicPr>
          <p:cNvPr id="4" name="Image 1" descr="preencoded.png"/>
          <p:cNvPicPr>
            <a:picLocks noChangeAspect="1"/>
          </p:cNvPicPr>
          <p:nvPr/>
        </p:nvPicPr>
        <p:blipFill>
          <a:blip r:embed="rId4"/>
          <a:stretch>
            <a:fillRect/>
          </a:stretch>
        </p:blipFill>
        <p:spPr>
          <a:xfrm>
            <a:off x="773073" y="1966639"/>
            <a:ext cx="1104424" cy="1767126"/>
          </a:xfrm>
          <a:prstGeom prst="rect">
            <a:avLst/>
          </a:prstGeom>
        </p:spPr>
      </p:pic>
      <p:sp>
        <p:nvSpPr>
          <p:cNvPr id="5" name="Text 1"/>
          <p:cNvSpPr/>
          <p:nvPr/>
        </p:nvSpPr>
        <p:spPr>
          <a:xfrm>
            <a:off x="2208728" y="2187500"/>
            <a:ext cx="2761178" cy="345043"/>
          </a:xfrm>
          <a:prstGeom prst="rect">
            <a:avLst/>
          </a:prstGeom>
          <a:noFill/>
          <a:ln/>
        </p:spPr>
        <p:txBody>
          <a:bodyPr wrap="none" lIns="0" tIns="0" rIns="0" bIns="0" rtlCol="0" anchor="t"/>
          <a:lstStyle/>
          <a:p>
            <a:pPr marL="0" indent="0" algn="l">
              <a:lnSpc>
                <a:spcPts val="2700"/>
              </a:lnSpc>
              <a:buNone/>
            </a:pPr>
            <a:r>
              <a:rPr lang="en-US" sz="2150" b="1" dirty="0">
                <a:solidFill>
                  <a:srgbClr val="2A2742"/>
                </a:solidFill>
                <a:latin typeface="Arial" panose="020B0604020202020204" pitchFamily="34" charset="0"/>
                <a:ea typeface="Outfit Extra Bold" pitchFamily="34" charset="-122"/>
                <a:cs typeface="Arial" panose="020B0604020202020204" pitchFamily="34" charset="0"/>
              </a:rPr>
              <a:t>Preprocessing</a:t>
            </a:r>
            <a:endParaRPr lang="en-US" sz="2150" dirty="0">
              <a:latin typeface="Arial" panose="020B0604020202020204" pitchFamily="34" charset="0"/>
              <a:cs typeface="Arial" panose="020B0604020202020204" pitchFamily="34" charset="0"/>
            </a:endParaRPr>
          </a:p>
        </p:txBody>
      </p:sp>
      <p:sp>
        <p:nvSpPr>
          <p:cNvPr id="6" name="Text 2"/>
          <p:cNvSpPr/>
          <p:nvPr/>
        </p:nvSpPr>
        <p:spPr>
          <a:xfrm>
            <a:off x="2208728" y="2665059"/>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2A2742"/>
                </a:solidFill>
                <a:latin typeface="Arimo" pitchFamily="34" charset="0"/>
                <a:ea typeface="Arimo" pitchFamily="34" charset="-122"/>
                <a:cs typeface="Arimo" pitchFamily="34" charset="-120"/>
              </a:rPr>
              <a:t>Data cleaning and standardization to ensure quality and consistency.</a:t>
            </a:r>
            <a:endParaRPr lang="en-US" sz="1700" dirty="0"/>
          </a:p>
        </p:txBody>
      </p:sp>
      <p:pic>
        <p:nvPicPr>
          <p:cNvPr id="7" name="Image 2" descr="preencoded.png"/>
          <p:cNvPicPr>
            <a:picLocks noChangeAspect="1"/>
          </p:cNvPicPr>
          <p:nvPr/>
        </p:nvPicPr>
        <p:blipFill>
          <a:blip r:embed="rId5"/>
          <a:stretch>
            <a:fillRect/>
          </a:stretch>
        </p:blipFill>
        <p:spPr>
          <a:xfrm>
            <a:off x="773073" y="3733764"/>
            <a:ext cx="1104424" cy="1767126"/>
          </a:xfrm>
          <a:prstGeom prst="rect">
            <a:avLst/>
          </a:prstGeom>
        </p:spPr>
      </p:pic>
      <p:sp>
        <p:nvSpPr>
          <p:cNvPr id="8" name="Text 3"/>
          <p:cNvSpPr/>
          <p:nvPr/>
        </p:nvSpPr>
        <p:spPr>
          <a:xfrm>
            <a:off x="2208728" y="3954625"/>
            <a:ext cx="2761178" cy="345043"/>
          </a:xfrm>
          <a:prstGeom prst="rect">
            <a:avLst/>
          </a:prstGeom>
          <a:noFill/>
          <a:ln/>
        </p:spPr>
        <p:txBody>
          <a:bodyPr wrap="none" lIns="0" tIns="0" rIns="0" bIns="0" rtlCol="0" anchor="t"/>
          <a:lstStyle/>
          <a:p>
            <a:pPr marL="0" indent="0" algn="l">
              <a:lnSpc>
                <a:spcPts val="2700"/>
              </a:lnSpc>
              <a:buNone/>
            </a:pPr>
            <a:r>
              <a:rPr lang="en-US" sz="2150" b="1" dirty="0">
                <a:solidFill>
                  <a:srgbClr val="2A2742"/>
                </a:solidFill>
                <a:latin typeface="Arial" panose="020B0604020202020204" pitchFamily="34" charset="0"/>
                <a:ea typeface="Outfit Extra Bold" pitchFamily="34" charset="-122"/>
                <a:cs typeface="Arial" panose="020B0604020202020204" pitchFamily="34" charset="0"/>
              </a:rPr>
              <a:t>Variable Exploration</a:t>
            </a:r>
            <a:endParaRPr lang="en-US" sz="2150" dirty="0">
              <a:latin typeface="Arial" panose="020B0604020202020204" pitchFamily="34" charset="0"/>
              <a:cs typeface="Arial" panose="020B0604020202020204" pitchFamily="34" charset="0"/>
            </a:endParaRPr>
          </a:p>
        </p:txBody>
      </p:sp>
      <p:sp>
        <p:nvSpPr>
          <p:cNvPr id="9" name="Text 4"/>
          <p:cNvSpPr/>
          <p:nvPr/>
        </p:nvSpPr>
        <p:spPr>
          <a:xfrm>
            <a:off x="2208728" y="4432185"/>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2A2742"/>
                </a:solidFill>
                <a:latin typeface="Arimo" pitchFamily="34" charset="0"/>
                <a:ea typeface="Arimo" pitchFamily="34" charset="-122"/>
                <a:cs typeface="Arimo" pitchFamily="34" charset="-120"/>
              </a:rPr>
              <a:t>In-depth examination of exercise, awareness, and smoking trends.</a:t>
            </a:r>
            <a:endParaRPr lang="en-US" sz="1700" dirty="0"/>
          </a:p>
        </p:txBody>
      </p:sp>
      <p:pic>
        <p:nvPicPr>
          <p:cNvPr id="10" name="Image 3" descr="preencoded.png"/>
          <p:cNvPicPr>
            <a:picLocks noChangeAspect="1"/>
          </p:cNvPicPr>
          <p:nvPr/>
        </p:nvPicPr>
        <p:blipFill>
          <a:blip r:embed="rId6"/>
          <a:stretch>
            <a:fillRect/>
          </a:stretch>
        </p:blipFill>
        <p:spPr>
          <a:xfrm>
            <a:off x="773073" y="5500890"/>
            <a:ext cx="1104424" cy="1767126"/>
          </a:xfrm>
          <a:prstGeom prst="rect">
            <a:avLst/>
          </a:prstGeom>
        </p:spPr>
      </p:pic>
      <p:sp>
        <p:nvSpPr>
          <p:cNvPr id="11" name="Text 5"/>
          <p:cNvSpPr/>
          <p:nvPr/>
        </p:nvSpPr>
        <p:spPr>
          <a:xfrm>
            <a:off x="2208728" y="5721751"/>
            <a:ext cx="2761178" cy="345043"/>
          </a:xfrm>
          <a:prstGeom prst="rect">
            <a:avLst/>
          </a:prstGeom>
          <a:noFill/>
          <a:ln/>
        </p:spPr>
        <p:txBody>
          <a:bodyPr wrap="none" lIns="0" tIns="0" rIns="0" bIns="0" rtlCol="0" anchor="t"/>
          <a:lstStyle/>
          <a:p>
            <a:pPr marL="0" indent="0" algn="l">
              <a:lnSpc>
                <a:spcPts val="2700"/>
              </a:lnSpc>
              <a:buNone/>
            </a:pPr>
            <a:r>
              <a:rPr lang="en-US" sz="2150" b="1" dirty="0">
                <a:solidFill>
                  <a:srgbClr val="2A2742"/>
                </a:solidFill>
                <a:latin typeface="Arial" panose="020B0604020202020204" pitchFamily="34" charset="0"/>
                <a:ea typeface="Outfit Extra Bold" pitchFamily="34" charset="-122"/>
                <a:cs typeface="Arial" panose="020B0604020202020204" pitchFamily="34" charset="0"/>
              </a:rPr>
              <a:t>Correlation Analysis</a:t>
            </a:r>
            <a:endParaRPr lang="en-US" sz="2150" dirty="0">
              <a:latin typeface="Arial" panose="020B0604020202020204" pitchFamily="34" charset="0"/>
              <a:cs typeface="Arial" panose="020B0604020202020204" pitchFamily="34" charset="0"/>
            </a:endParaRPr>
          </a:p>
        </p:txBody>
      </p:sp>
      <p:sp>
        <p:nvSpPr>
          <p:cNvPr id="12" name="Text 6"/>
          <p:cNvSpPr/>
          <p:nvPr/>
        </p:nvSpPr>
        <p:spPr>
          <a:xfrm>
            <a:off x="2208728" y="6199311"/>
            <a:ext cx="6162199" cy="706755"/>
          </a:xfrm>
          <a:prstGeom prst="rect">
            <a:avLst/>
          </a:prstGeom>
          <a:noFill/>
          <a:ln/>
        </p:spPr>
        <p:txBody>
          <a:bodyPr wrap="square" lIns="0" tIns="0" rIns="0" bIns="0" rtlCol="0" anchor="t"/>
          <a:lstStyle/>
          <a:p>
            <a:pPr marL="0" indent="0" algn="l">
              <a:lnSpc>
                <a:spcPts val="2750"/>
              </a:lnSpc>
              <a:buNone/>
            </a:pPr>
            <a:r>
              <a:rPr lang="en-US" sz="1700" dirty="0">
                <a:solidFill>
                  <a:srgbClr val="2A2742"/>
                </a:solidFill>
                <a:latin typeface="Arimo" pitchFamily="34" charset="0"/>
                <a:ea typeface="Arimo" pitchFamily="34" charset="-122"/>
                <a:cs typeface="Arimo" pitchFamily="34" charset="-120"/>
              </a:rPr>
              <a:t>Identification of relationships using Python, Matplotlib, and Seaborn.</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21055"/>
            <a:ext cx="6957417"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Arial" panose="020B0604020202020204" pitchFamily="34" charset="0"/>
                <a:ea typeface="Outfit Extra Bold" pitchFamily="34" charset="-122"/>
                <a:cs typeface="Arial" panose="020B0604020202020204" pitchFamily="34" charset="0"/>
              </a:rPr>
              <a:t>Data Visualizations: Part 1</a:t>
            </a:r>
            <a:endParaRPr lang="en-US" sz="4450" dirty="0">
              <a:latin typeface="Arial" panose="020B0604020202020204" pitchFamily="34" charset="0"/>
              <a:cs typeface="Arial" panose="020B0604020202020204" pitchFamily="34" charset="0"/>
            </a:endParaRPr>
          </a:p>
        </p:txBody>
      </p:sp>
      <p:sp>
        <p:nvSpPr>
          <p:cNvPr id="4" name="Text 1"/>
          <p:cNvSpPr/>
          <p:nvPr/>
        </p:nvSpPr>
        <p:spPr>
          <a:xfrm>
            <a:off x="960044" y="6192322"/>
            <a:ext cx="3677007" cy="354330"/>
          </a:xfrm>
          <a:prstGeom prst="rect">
            <a:avLst/>
          </a:prstGeom>
          <a:noFill/>
          <a:ln/>
        </p:spPr>
        <p:txBody>
          <a:bodyPr wrap="none" lIns="0" tIns="0" rIns="0" bIns="0" rtlCol="0" anchor="t"/>
          <a:lstStyle/>
          <a:p>
            <a:pPr>
              <a:lnSpc>
                <a:spcPts val="2750"/>
              </a:lnSpc>
            </a:pPr>
            <a:r>
              <a:rPr lang="en-US" sz="2200" b="1" dirty="0" smtClean="0">
                <a:solidFill>
                  <a:srgbClr val="2A2742"/>
                </a:solidFill>
                <a:latin typeface="Arial" panose="020B0604020202020204" pitchFamily="34" charset="0"/>
                <a:ea typeface="Outfit Extra Bold" pitchFamily="34" charset="-122"/>
                <a:cs typeface="Arial" panose="020B0604020202020204" pitchFamily="34" charset="0"/>
              </a:rPr>
              <a:t>Distribution of Weekly Exercise Minutes</a:t>
            </a:r>
            <a:endParaRPr lang="en-US" sz="2200" dirty="0">
              <a:latin typeface="Arial" panose="020B0604020202020204" pitchFamily="34" charset="0"/>
              <a:cs typeface="Arial" panose="020B0604020202020204" pitchFamily="34" charset="0"/>
            </a:endParaRPr>
          </a:p>
        </p:txBody>
      </p:sp>
      <p:sp>
        <p:nvSpPr>
          <p:cNvPr id="5" name="Text 2"/>
          <p:cNvSpPr/>
          <p:nvPr/>
        </p:nvSpPr>
        <p:spPr>
          <a:xfrm>
            <a:off x="960044" y="6682740"/>
            <a:ext cx="6351270" cy="725805"/>
          </a:xfrm>
          <a:prstGeom prst="rect">
            <a:avLst/>
          </a:prstGeom>
          <a:noFill/>
          <a:ln/>
        </p:spPr>
        <p:txBody>
          <a:bodyPr wrap="square" lIns="0" tIns="0" rIns="0" bIns="0" rtlCol="0" anchor="t"/>
          <a:lstStyle/>
          <a:p>
            <a:pPr>
              <a:lnSpc>
                <a:spcPts val="2850"/>
              </a:lnSpc>
            </a:pPr>
            <a:r>
              <a:rPr lang="en-US" sz="1750" dirty="0" smtClean="0">
                <a:solidFill>
                  <a:srgbClr val="2A2742"/>
                </a:solidFill>
                <a:latin typeface="Arimo" pitchFamily="34" charset="0"/>
                <a:ea typeface="Arimo" pitchFamily="34" charset="-122"/>
                <a:cs typeface="Arimo" pitchFamily="34" charset="-120"/>
              </a:rPr>
              <a:t>Histogram showing distribution of weekly exercise minutes.</a:t>
            </a:r>
            <a:endParaRPr lang="en-US" sz="1750" dirty="0"/>
          </a:p>
        </p:txBody>
      </p:sp>
      <p:sp>
        <p:nvSpPr>
          <p:cNvPr id="7" name="Text 3"/>
          <p:cNvSpPr/>
          <p:nvPr/>
        </p:nvSpPr>
        <p:spPr>
          <a:xfrm>
            <a:off x="7651475" y="6192322"/>
            <a:ext cx="4182308" cy="354330"/>
          </a:xfrm>
          <a:prstGeom prst="rect">
            <a:avLst/>
          </a:prstGeom>
          <a:noFill/>
          <a:ln/>
        </p:spPr>
        <p:txBody>
          <a:bodyPr wrap="none" lIns="0" tIns="0" rIns="0" bIns="0" rtlCol="0" anchor="t"/>
          <a:lstStyle/>
          <a:p>
            <a:pPr>
              <a:lnSpc>
                <a:spcPts val="2750"/>
              </a:lnSpc>
            </a:pPr>
            <a:r>
              <a:rPr lang="en-US" sz="2200" b="1" dirty="0" smtClean="0">
                <a:solidFill>
                  <a:srgbClr val="2A2742"/>
                </a:solidFill>
                <a:latin typeface="Arial" panose="020B0604020202020204" pitchFamily="34" charset="0"/>
                <a:ea typeface="Outfit Extra Bold" pitchFamily="34" charset="-122"/>
                <a:cs typeface="Arial" panose="020B0604020202020204" pitchFamily="34" charset="0"/>
              </a:rPr>
              <a:t>Awareness of Colorectal Cancer Screening</a:t>
            </a:r>
            <a:endParaRPr lang="en-US" sz="2200" dirty="0">
              <a:latin typeface="Arial" panose="020B0604020202020204" pitchFamily="34" charset="0"/>
              <a:cs typeface="Arial" panose="020B0604020202020204" pitchFamily="34" charset="0"/>
            </a:endParaRPr>
          </a:p>
        </p:txBody>
      </p:sp>
      <p:sp>
        <p:nvSpPr>
          <p:cNvPr id="8" name="Text 4"/>
          <p:cNvSpPr/>
          <p:nvPr/>
        </p:nvSpPr>
        <p:spPr>
          <a:xfrm>
            <a:off x="7651475" y="6682740"/>
            <a:ext cx="6351389" cy="725805"/>
          </a:xfrm>
          <a:prstGeom prst="rect">
            <a:avLst/>
          </a:prstGeom>
          <a:noFill/>
          <a:ln/>
        </p:spPr>
        <p:txBody>
          <a:bodyPr wrap="square" lIns="0" tIns="0" rIns="0" bIns="0" rtlCol="0" anchor="t"/>
          <a:lstStyle/>
          <a:p>
            <a:pPr>
              <a:lnSpc>
                <a:spcPts val="2850"/>
              </a:lnSpc>
            </a:pPr>
            <a:r>
              <a:rPr lang="en-US" sz="1750" dirty="0" smtClean="0">
                <a:solidFill>
                  <a:srgbClr val="2A2742"/>
                </a:solidFill>
                <a:latin typeface="Arimo" pitchFamily="34" charset="0"/>
                <a:ea typeface="Arimo" pitchFamily="34" charset="-122"/>
                <a:cs typeface="Arimo" pitchFamily="34" charset="-120"/>
              </a:rPr>
              <a:t>Bar graph showing the frequency of screening levels.</a:t>
            </a:r>
            <a:endParaRPr lang="en-US" sz="1750" dirty="0"/>
          </a:p>
        </p:txBody>
      </p:sp>
      <p:sp>
        <p:nvSpPr>
          <p:cNvPr id="9" name="Rectangle 8"/>
          <p:cNvSpPr/>
          <p:nvPr/>
        </p:nvSpPr>
        <p:spPr>
          <a:xfrm>
            <a:off x="12770427" y="7782791"/>
            <a:ext cx="1776846" cy="353291"/>
          </a:xfrm>
          <a:prstGeom prst="rect">
            <a:avLst/>
          </a:prstGeom>
          <a:solidFill>
            <a:srgbClr val="EEE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0044" y="1780814"/>
            <a:ext cx="5303531" cy="4160528"/>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51475" y="1780814"/>
            <a:ext cx="5409898" cy="416052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821055"/>
            <a:ext cx="6957417"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Arial" panose="020B0604020202020204" pitchFamily="34" charset="0"/>
                <a:ea typeface="Outfit Extra Bold" pitchFamily="34" charset="-122"/>
                <a:cs typeface="Arial" panose="020B0604020202020204" pitchFamily="34" charset="0"/>
              </a:rPr>
              <a:t>Data Visualizations: Part </a:t>
            </a:r>
            <a:r>
              <a:rPr lang="en-US" sz="4450" b="1" dirty="0" smtClean="0">
                <a:solidFill>
                  <a:srgbClr val="231971"/>
                </a:solidFill>
                <a:latin typeface="Arial" panose="020B0604020202020204" pitchFamily="34" charset="0"/>
                <a:ea typeface="Outfit Extra Bold" pitchFamily="34" charset="-122"/>
                <a:cs typeface="Arial" panose="020B0604020202020204" pitchFamily="34" charset="0"/>
              </a:rPr>
              <a:t>2</a:t>
            </a:r>
            <a:endParaRPr lang="en-US" sz="4450" dirty="0">
              <a:latin typeface="Arial" panose="020B0604020202020204" pitchFamily="34" charset="0"/>
              <a:cs typeface="Arial" panose="020B0604020202020204" pitchFamily="34" charset="0"/>
            </a:endParaRPr>
          </a:p>
        </p:txBody>
      </p:sp>
      <p:sp>
        <p:nvSpPr>
          <p:cNvPr id="4" name="Text 1"/>
          <p:cNvSpPr/>
          <p:nvPr/>
        </p:nvSpPr>
        <p:spPr>
          <a:xfrm>
            <a:off x="960044" y="6192322"/>
            <a:ext cx="3677007" cy="354330"/>
          </a:xfrm>
          <a:prstGeom prst="rect">
            <a:avLst/>
          </a:prstGeom>
          <a:noFill/>
          <a:ln/>
        </p:spPr>
        <p:txBody>
          <a:bodyPr wrap="none" lIns="0" tIns="0" rIns="0" bIns="0" rtlCol="0" anchor="t"/>
          <a:lstStyle/>
          <a:p>
            <a:pPr>
              <a:lnSpc>
                <a:spcPts val="2750"/>
              </a:lnSpc>
            </a:pPr>
            <a:r>
              <a:rPr lang="en-US" sz="2200" b="1" dirty="0" smtClean="0">
                <a:solidFill>
                  <a:srgbClr val="2A2742"/>
                </a:solidFill>
                <a:latin typeface="Arial" panose="020B0604020202020204" pitchFamily="34" charset="0"/>
                <a:ea typeface="Outfit Extra Bold" pitchFamily="34" charset="-122"/>
                <a:cs typeface="Arial" panose="020B0604020202020204" pitchFamily="34" charset="0"/>
              </a:rPr>
              <a:t>Exercise Minutes </a:t>
            </a:r>
            <a:r>
              <a:rPr lang="en-US" sz="2200" b="1" dirty="0" err="1" smtClean="0">
                <a:solidFill>
                  <a:srgbClr val="2A2742"/>
                </a:solidFill>
                <a:latin typeface="Arial" panose="020B0604020202020204" pitchFamily="34" charset="0"/>
                <a:ea typeface="Outfit Extra Bold" pitchFamily="34" charset="-122"/>
                <a:cs typeface="Arial" panose="020B0604020202020204" pitchFamily="34" charset="0"/>
              </a:rPr>
              <a:t>vs</a:t>
            </a:r>
            <a:r>
              <a:rPr lang="en-US" sz="2200" b="1" dirty="0" smtClean="0">
                <a:solidFill>
                  <a:srgbClr val="2A2742"/>
                </a:solidFill>
                <a:latin typeface="Arial" panose="020B0604020202020204" pitchFamily="34" charset="0"/>
                <a:ea typeface="Outfit Extra Bold" pitchFamily="34" charset="-122"/>
                <a:cs typeface="Arial" panose="020B0604020202020204" pitchFamily="34" charset="0"/>
              </a:rPr>
              <a:t> Screening Awareness</a:t>
            </a:r>
            <a:endParaRPr lang="en-US" sz="2200" dirty="0">
              <a:latin typeface="Arial" panose="020B0604020202020204" pitchFamily="34" charset="0"/>
              <a:cs typeface="Arial" panose="020B0604020202020204" pitchFamily="34" charset="0"/>
            </a:endParaRPr>
          </a:p>
        </p:txBody>
      </p:sp>
      <p:sp>
        <p:nvSpPr>
          <p:cNvPr id="5" name="Text 2"/>
          <p:cNvSpPr/>
          <p:nvPr/>
        </p:nvSpPr>
        <p:spPr>
          <a:xfrm>
            <a:off x="960044" y="6682740"/>
            <a:ext cx="6351270" cy="725805"/>
          </a:xfrm>
          <a:prstGeom prst="rect">
            <a:avLst/>
          </a:prstGeom>
          <a:noFill/>
          <a:ln/>
        </p:spPr>
        <p:txBody>
          <a:bodyPr wrap="square" lIns="0" tIns="0" rIns="0" bIns="0" rtlCol="0" anchor="t"/>
          <a:lstStyle/>
          <a:p>
            <a:pPr>
              <a:lnSpc>
                <a:spcPts val="2850"/>
              </a:lnSpc>
            </a:pPr>
            <a:r>
              <a:rPr lang="en-US" sz="1750" dirty="0" smtClean="0">
                <a:solidFill>
                  <a:srgbClr val="2A2742"/>
                </a:solidFill>
                <a:latin typeface="Arimo" pitchFamily="34" charset="0"/>
                <a:ea typeface="Arimo" pitchFamily="34" charset="-122"/>
                <a:cs typeface="Arimo" pitchFamily="34" charset="-120"/>
              </a:rPr>
              <a:t>Boxplot of exercise minutes across screening awareness levels.</a:t>
            </a:r>
            <a:endParaRPr lang="en-US" sz="1750" dirty="0"/>
          </a:p>
        </p:txBody>
      </p:sp>
      <p:sp>
        <p:nvSpPr>
          <p:cNvPr id="7" name="Text 3"/>
          <p:cNvSpPr/>
          <p:nvPr/>
        </p:nvSpPr>
        <p:spPr>
          <a:xfrm>
            <a:off x="7651475" y="6192322"/>
            <a:ext cx="4182308" cy="354330"/>
          </a:xfrm>
          <a:prstGeom prst="rect">
            <a:avLst/>
          </a:prstGeom>
          <a:noFill/>
          <a:ln/>
        </p:spPr>
        <p:txBody>
          <a:bodyPr wrap="none" lIns="0" tIns="0" rIns="0" bIns="0" rtlCol="0" anchor="t"/>
          <a:lstStyle/>
          <a:p>
            <a:pPr>
              <a:lnSpc>
                <a:spcPts val="2750"/>
              </a:lnSpc>
            </a:pPr>
            <a:r>
              <a:rPr lang="en-US" sz="2200" b="1" dirty="0" smtClean="0">
                <a:solidFill>
                  <a:srgbClr val="2A2742"/>
                </a:solidFill>
                <a:latin typeface="Arial" panose="020B0604020202020204" pitchFamily="34" charset="0"/>
                <a:ea typeface="Outfit Extra Bold" pitchFamily="34" charset="-122"/>
                <a:cs typeface="Arial" panose="020B0604020202020204" pitchFamily="34" charset="0"/>
              </a:rPr>
              <a:t>Smoking Status </a:t>
            </a:r>
            <a:r>
              <a:rPr lang="en-US" sz="2200" b="1" dirty="0" err="1" smtClean="0">
                <a:solidFill>
                  <a:srgbClr val="2A2742"/>
                </a:solidFill>
                <a:latin typeface="Arial" panose="020B0604020202020204" pitchFamily="34" charset="0"/>
                <a:ea typeface="Outfit Extra Bold" pitchFamily="34" charset="-122"/>
                <a:cs typeface="Arial" panose="020B0604020202020204" pitchFamily="34" charset="0"/>
              </a:rPr>
              <a:t>vs</a:t>
            </a:r>
            <a:r>
              <a:rPr lang="en-US" sz="2200" b="1" dirty="0" smtClean="0">
                <a:solidFill>
                  <a:srgbClr val="2A2742"/>
                </a:solidFill>
                <a:latin typeface="Arial" panose="020B0604020202020204" pitchFamily="34" charset="0"/>
                <a:ea typeface="Outfit Extra Bold" pitchFamily="34" charset="-122"/>
                <a:cs typeface="Arial" panose="020B0604020202020204" pitchFamily="34" charset="0"/>
              </a:rPr>
              <a:t> Screening Awareness</a:t>
            </a:r>
            <a:endParaRPr lang="en-US" sz="2200" dirty="0">
              <a:latin typeface="Arial" panose="020B0604020202020204" pitchFamily="34" charset="0"/>
              <a:cs typeface="Arial" panose="020B0604020202020204" pitchFamily="34" charset="0"/>
            </a:endParaRPr>
          </a:p>
        </p:txBody>
      </p:sp>
      <p:sp>
        <p:nvSpPr>
          <p:cNvPr id="8" name="Text 4"/>
          <p:cNvSpPr/>
          <p:nvPr/>
        </p:nvSpPr>
        <p:spPr>
          <a:xfrm>
            <a:off x="7651475" y="6682740"/>
            <a:ext cx="6351389" cy="725805"/>
          </a:xfrm>
          <a:prstGeom prst="rect">
            <a:avLst/>
          </a:prstGeom>
          <a:noFill/>
          <a:ln/>
        </p:spPr>
        <p:txBody>
          <a:bodyPr wrap="square" lIns="0" tIns="0" rIns="0" bIns="0" rtlCol="0" anchor="t"/>
          <a:lstStyle/>
          <a:p>
            <a:pPr>
              <a:lnSpc>
                <a:spcPts val="2850"/>
              </a:lnSpc>
            </a:pPr>
            <a:r>
              <a:rPr lang="en-US" sz="1750" dirty="0" smtClean="0">
                <a:solidFill>
                  <a:srgbClr val="2A2742"/>
                </a:solidFill>
                <a:latin typeface="Arimo" pitchFamily="34" charset="0"/>
                <a:ea typeface="Arimo" pitchFamily="34" charset="-122"/>
                <a:cs typeface="Arimo" pitchFamily="34" charset="-120"/>
              </a:rPr>
              <a:t>Stacked bar chart of smoking status by screening awareness.</a:t>
            </a:r>
            <a:endParaRPr lang="en-US" sz="1750" dirty="0"/>
          </a:p>
        </p:txBody>
      </p:sp>
      <p:sp>
        <p:nvSpPr>
          <p:cNvPr id="9" name="Rectangle 8"/>
          <p:cNvSpPr/>
          <p:nvPr/>
        </p:nvSpPr>
        <p:spPr>
          <a:xfrm>
            <a:off x="12770427" y="7782791"/>
            <a:ext cx="1776846" cy="353291"/>
          </a:xfrm>
          <a:prstGeom prst="rect">
            <a:avLst/>
          </a:prstGeom>
          <a:solidFill>
            <a:srgbClr val="EEE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51475" y="1794968"/>
            <a:ext cx="5536543" cy="4160528"/>
          </a:xfrm>
          <a:prstGeom prst="rect">
            <a:avLst/>
          </a:prstGeom>
        </p:spPr>
      </p:pic>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0044" y="1794968"/>
            <a:ext cx="5572303" cy="4160528"/>
          </a:xfrm>
          <a:prstGeom prst="rect">
            <a:avLst/>
          </a:prstGeom>
        </p:spPr>
      </p:pic>
    </p:spTree>
    <p:extLst>
      <p:ext uri="{BB962C8B-B14F-4D97-AF65-F5344CB8AC3E}">
        <p14:creationId xmlns:p14="http://schemas.microsoft.com/office/powerpoint/2010/main" val="24599731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821055"/>
            <a:ext cx="6957417"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Arial" panose="020B0604020202020204" pitchFamily="34" charset="0"/>
                <a:ea typeface="Outfit Extra Bold" pitchFamily="34" charset="-122"/>
                <a:cs typeface="Arial" panose="020B0604020202020204" pitchFamily="34" charset="0"/>
              </a:rPr>
              <a:t>Data Visualizations: Part 3</a:t>
            </a:r>
            <a:endParaRPr lang="en-US" sz="4450" dirty="0">
              <a:latin typeface="Arial" panose="020B0604020202020204" pitchFamily="34" charset="0"/>
              <a:cs typeface="Arial" panose="020B0604020202020204" pitchFamily="34" charset="0"/>
            </a:endParaRPr>
          </a:p>
        </p:txBody>
      </p:sp>
      <p:sp>
        <p:nvSpPr>
          <p:cNvPr id="5" name="Text 2"/>
          <p:cNvSpPr/>
          <p:nvPr/>
        </p:nvSpPr>
        <p:spPr>
          <a:xfrm>
            <a:off x="960044" y="6682740"/>
            <a:ext cx="6351270" cy="725805"/>
          </a:xfrm>
          <a:prstGeom prst="rect">
            <a:avLst/>
          </a:prstGeom>
          <a:noFill/>
          <a:ln/>
        </p:spPr>
        <p:txBody>
          <a:bodyPr wrap="square" lIns="0" tIns="0" rIns="0" bIns="0" rtlCol="0" anchor="t"/>
          <a:lstStyle/>
          <a:p>
            <a:pPr marL="0" indent="0" algn="l">
              <a:lnSpc>
                <a:spcPts val="2850"/>
              </a:lnSpc>
              <a:buNone/>
            </a:pPr>
            <a:endParaRPr lang="en-US" sz="1750" dirty="0"/>
          </a:p>
        </p:txBody>
      </p:sp>
      <p:sp>
        <p:nvSpPr>
          <p:cNvPr id="7" name="Text 3"/>
          <p:cNvSpPr/>
          <p:nvPr/>
        </p:nvSpPr>
        <p:spPr>
          <a:xfrm>
            <a:off x="8588119" y="1813585"/>
            <a:ext cx="3267167" cy="354330"/>
          </a:xfrm>
          <a:prstGeom prst="rect">
            <a:avLst/>
          </a:prstGeom>
          <a:noFill/>
          <a:ln/>
        </p:spPr>
        <p:txBody>
          <a:bodyPr wrap="none" lIns="0" tIns="0" rIns="0" bIns="0" rtlCol="0" anchor="t"/>
          <a:lstStyle/>
          <a:p>
            <a:pPr>
              <a:lnSpc>
                <a:spcPts val="2750"/>
              </a:lnSpc>
            </a:pPr>
            <a:r>
              <a:rPr lang="en-US" sz="2200" b="1" dirty="0" smtClean="0">
                <a:solidFill>
                  <a:srgbClr val="2A2742"/>
                </a:solidFill>
                <a:latin typeface="Arial" panose="020B0604020202020204" pitchFamily="34" charset="0"/>
                <a:ea typeface="Outfit Extra Bold" pitchFamily="34" charset="-122"/>
                <a:cs typeface="Arial" panose="020B0604020202020204" pitchFamily="34" charset="0"/>
              </a:rPr>
              <a:t>Correlation </a:t>
            </a:r>
            <a:r>
              <a:rPr lang="en-US" sz="2200" b="1" dirty="0" err="1" smtClean="0">
                <a:solidFill>
                  <a:srgbClr val="2A2742"/>
                </a:solidFill>
                <a:latin typeface="Arial" panose="020B0604020202020204" pitchFamily="34" charset="0"/>
                <a:ea typeface="Outfit Extra Bold" pitchFamily="34" charset="-122"/>
                <a:cs typeface="Arial" panose="020B0604020202020204" pitchFamily="34" charset="0"/>
              </a:rPr>
              <a:t>Heatmap</a:t>
            </a:r>
            <a:endParaRPr lang="en-US" sz="2200" dirty="0">
              <a:latin typeface="Arial" panose="020B0604020202020204" pitchFamily="34" charset="0"/>
              <a:cs typeface="Arial" panose="020B0604020202020204" pitchFamily="34" charset="0"/>
            </a:endParaRPr>
          </a:p>
        </p:txBody>
      </p:sp>
      <p:sp>
        <p:nvSpPr>
          <p:cNvPr id="8" name="Text 4"/>
          <p:cNvSpPr/>
          <p:nvPr/>
        </p:nvSpPr>
        <p:spPr>
          <a:xfrm>
            <a:off x="8588119" y="2563778"/>
            <a:ext cx="5117489" cy="4886506"/>
          </a:xfrm>
          <a:prstGeom prst="rect">
            <a:avLst/>
          </a:prstGeom>
          <a:noFill/>
          <a:ln/>
        </p:spPr>
        <p:txBody>
          <a:bodyPr wrap="square" lIns="0" tIns="0" rIns="0" bIns="0" rtlCol="0" anchor="t"/>
          <a:lstStyle/>
          <a:p>
            <a:pPr marL="285750" indent="-285750">
              <a:lnSpc>
                <a:spcPts val="2850"/>
              </a:lnSpc>
              <a:buFont typeface="Arial" panose="020B0604020202020204" pitchFamily="34" charset="0"/>
              <a:buChar char="•"/>
            </a:pPr>
            <a:r>
              <a:rPr lang="en-US" sz="1750" b="1" dirty="0" smtClean="0">
                <a:solidFill>
                  <a:srgbClr val="2A2742"/>
                </a:solidFill>
                <a:latin typeface="Arimo" pitchFamily="34" charset="0"/>
                <a:ea typeface="Arimo" pitchFamily="34" charset="-122"/>
                <a:cs typeface="Arimo" pitchFamily="34" charset="-120"/>
              </a:rPr>
              <a:t>Color Gradient: </a:t>
            </a:r>
            <a:r>
              <a:rPr lang="en-US" sz="1750" dirty="0" smtClean="0">
                <a:solidFill>
                  <a:srgbClr val="2A2742"/>
                </a:solidFill>
                <a:latin typeface="Arimo" pitchFamily="34" charset="0"/>
                <a:ea typeface="Arimo" pitchFamily="34" charset="-122"/>
                <a:cs typeface="Arimo" pitchFamily="34" charset="-120"/>
              </a:rPr>
              <a:t>Darker shades of red indicate a strong positive correlation (closer to 1). Blue shades indicate weaker correlations. </a:t>
            </a:r>
          </a:p>
          <a:p>
            <a:pPr marL="285750" indent="-285750">
              <a:lnSpc>
                <a:spcPts val="2850"/>
              </a:lnSpc>
              <a:buFont typeface="Arial" panose="020B0604020202020204" pitchFamily="34" charset="0"/>
              <a:buChar char="•"/>
            </a:pPr>
            <a:r>
              <a:rPr lang="en-US" sz="1750" b="1" dirty="0" smtClean="0">
                <a:solidFill>
                  <a:srgbClr val="2A2742"/>
                </a:solidFill>
                <a:latin typeface="Arimo" pitchFamily="34" charset="0"/>
                <a:ea typeface="Arimo" pitchFamily="34" charset="-122"/>
                <a:cs typeface="Arimo" pitchFamily="34" charset="-120"/>
              </a:rPr>
              <a:t>Key Correlations: </a:t>
            </a:r>
            <a:r>
              <a:rPr lang="en-US" sz="1750" dirty="0" err="1" smtClean="0">
                <a:solidFill>
                  <a:srgbClr val="2A2742"/>
                </a:solidFill>
                <a:latin typeface="Arimo" pitchFamily="34" charset="0"/>
                <a:ea typeface="Arimo" pitchFamily="34" charset="-122"/>
                <a:cs typeface="Arimo" pitchFamily="34" charset="-120"/>
              </a:rPr>
              <a:t>DocTellColorectalTests</a:t>
            </a:r>
            <a:r>
              <a:rPr lang="en-US" sz="1750" dirty="0" smtClean="0">
                <a:solidFill>
                  <a:srgbClr val="2A2742"/>
                </a:solidFill>
                <a:latin typeface="Arimo" pitchFamily="34" charset="0"/>
                <a:ea typeface="Arimo" pitchFamily="34" charset="-122"/>
                <a:cs typeface="Arimo" pitchFamily="34" charset="-120"/>
              </a:rPr>
              <a:t> has moderate positive correlations with dietary and lifestyle factors. </a:t>
            </a:r>
            <a:r>
              <a:rPr lang="en-US" sz="1750" dirty="0" err="1" smtClean="0">
                <a:solidFill>
                  <a:srgbClr val="2A2742"/>
                </a:solidFill>
                <a:latin typeface="Arimo" pitchFamily="34" charset="0"/>
                <a:ea typeface="Arimo" pitchFamily="34" charset="-122"/>
                <a:cs typeface="Arimo" pitchFamily="34" charset="-120"/>
              </a:rPr>
              <a:t>IncreaseCancer_NEFruitVeg</a:t>
            </a:r>
            <a:r>
              <a:rPr lang="en-US" sz="1750" dirty="0" smtClean="0">
                <a:solidFill>
                  <a:srgbClr val="2A2742"/>
                </a:solidFill>
                <a:latin typeface="Arimo" pitchFamily="34" charset="0"/>
                <a:ea typeface="Arimo" pitchFamily="34" charset="-122"/>
                <a:cs typeface="Arimo" pitchFamily="34" charset="-120"/>
              </a:rPr>
              <a:t> (insufficient fruit/vegetable intake) strongly correlates with </a:t>
            </a:r>
            <a:r>
              <a:rPr lang="en-US" sz="1750" dirty="0" err="1" smtClean="0">
                <a:solidFill>
                  <a:srgbClr val="2A2742"/>
                </a:solidFill>
                <a:latin typeface="Arimo" pitchFamily="34" charset="0"/>
                <a:ea typeface="Arimo" pitchFamily="34" charset="-122"/>
                <a:cs typeface="Arimo" pitchFamily="34" charset="-120"/>
              </a:rPr>
              <a:t>IncreaseCancer_TMProcMeat</a:t>
            </a:r>
            <a:r>
              <a:rPr lang="en-US" sz="1750" dirty="0" smtClean="0">
                <a:solidFill>
                  <a:srgbClr val="2A2742"/>
                </a:solidFill>
                <a:latin typeface="Arimo" pitchFamily="34" charset="0"/>
                <a:ea typeface="Arimo" pitchFamily="34" charset="-122"/>
                <a:cs typeface="Arimo" pitchFamily="34" charset="-120"/>
              </a:rPr>
              <a:t> (processed meat consumption) and </a:t>
            </a:r>
            <a:r>
              <a:rPr lang="en-US" sz="1750" dirty="0" err="1" smtClean="0">
                <a:solidFill>
                  <a:srgbClr val="2A2742"/>
                </a:solidFill>
                <a:latin typeface="Arimo" pitchFamily="34" charset="0"/>
                <a:ea typeface="Arimo" pitchFamily="34" charset="-122"/>
                <a:cs typeface="Arimo" pitchFamily="34" charset="-120"/>
              </a:rPr>
              <a:t>IncreaseCancer_TMFastFood</a:t>
            </a:r>
            <a:r>
              <a:rPr lang="en-US" sz="1750" dirty="0" smtClean="0">
                <a:solidFill>
                  <a:srgbClr val="2A2742"/>
                </a:solidFill>
                <a:latin typeface="Arimo" pitchFamily="34" charset="0"/>
                <a:ea typeface="Arimo" pitchFamily="34" charset="-122"/>
                <a:cs typeface="Arimo" pitchFamily="34" charset="-120"/>
              </a:rPr>
              <a:t> (fast food consumption), showing a significant association between these dietary habits.</a:t>
            </a:r>
            <a:endParaRPr lang="en-US" sz="1750" dirty="0"/>
          </a:p>
        </p:txBody>
      </p:sp>
      <p:sp>
        <p:nvSpPr>
          <p:cNvPr id="9" name="Rectangle 8"/>
          <p:cNvSpPr/>
          <p:nvPr/>
        </p:nvSpPr>
        <p:spPr>
          <a:xfrm>
            <a:off x="12770427" y="7782791"/>
            <a:ext cx="1776846" cy="353291"/>
          </a:xfrm>
          <a:prstGeom prst="rect">
            <a:avLst/>
          </a:prstGeom>
          <a:solidFill>
            <a:srgbClr val="EEEE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790" y="1782412"/>
            <a:ext cx="7438770" cy="5293797"/>
          </a:xfrm>
          <a:prstGeom prst="rect">
            <a:avLst/>
          </a:prstGeom>
        </p:spPr>
      </p:pic>
    </p:spTree>
    <p:extLst>
      <p:ext uri="{BB962C8B-B14F-4D97-AF65-F5344CB8AC3E}">
        <p14:creationId xmlns:p14="http://schemas.microsoft.com/office/powerpoint/2010/main" val="18389400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TotalTime>
  <Words>916</Words>
  <Application>Microsoft Office PowerPoint</Application>
  <PresentationFormat>Custom</PresentationFormat>
  <Paragraphs>119</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Arial</vt:lpstr>
      <vt:lpstr>Outfit Extra Bold</vt:lpstr>
      <vt:lpstr>Arimo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14</cp:revision>
  <dcterms:created xsi:type="dcterms:W3CDTF">2024-11-30T22:38:27Z</dcterms:created>
  <dcterms:modified xsi:type="dcterms:W3CDTF">2024-12-02T02:20:14Z</dcterms:modified>
</cp:coreProperties>
</file>